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8288000" cy="10287000"/>
  <p:notesSz cx="6858000" cy="9144000"/>
  <p:embeddedFontLst>
    <p:embeddedFont>
      <p:font typeface="Montserrat Bold" panose="020B0604020202020204" charset="0"/>
      <p:regular r:id="rId60"/>
    </p:embeddedFont>
    <p:embeddedFont>
      <p:font typeface="Montserrat Semi-Bold" panose="020B0604020202020204" charset="0"/>
      <p:regular r:id="rId61"/>
    </p:embeddedFont>
    <p:embeddedFont>
      <p:font typeface="Montserrat Ultra-Bold" panose="020B0604020202020204" charset="0"/>
      <p:regular r:id="rId62"/>
    </p:embeddedFont>
    <p:embeddedFont>
      <p:font typeface="PT Sans" panose="020B0503020203020204" pitchFamily="34" charset="0"/>
      <p:regular r:id="rId63"/>
    </p:embeddedFont>
    <p:embeddedFont>
      <p:font typeface="PT Sans Bold" panose="020B0604020202020204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2" d="100"/>
          <a:sy n="42" d="100"/>
        </p:scale>
        <p:origin x="2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7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17.sv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Relationship Id="rId9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89.png"/><Relationship Id="rId4" Type="http://schemas.openxmlformats.org/officeDocument/2006/relationships/image" Target="../media/image3.svg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113.png"/><Relationship Id="rId4" Type="http://schemas.openxmlformats.org/officeDocument/2006/relationships/image" Target="../media/image3.svg"/><Relationship Id="rId9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Relationship Id="rId9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2604" y="8748451"/>
            <a:ext cx="8154894" cy="2038350"/>
            <a:chOff x="0" y="0"/>
            <a:chExt cx="2147791" cy="536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7791" cy="536849"/>
            </a:xfrm>
            <a:custGeom>
              <a:avLst/>
              <a:gdLst/>
              <a:ahLst/>
              <a:cxnLst/>
              <a:rect l="l" t="t" r="r" b="b"/>
              <a:pathLst>
                <a:path w="2147791" h="536849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47791" cy="660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06679" y="9392570"/>
            <a:ext cx="2091000" cy="70256"/>
            <a:chOff x="0" y="0"/>
            <a:chExt cx="547795" cy="184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02279" y="9392570"/>
            <a:ext cx="2091000" cy="70256"/>
            <a:chOff x="0" y="0"/>
            <a:chExt cx="547795" cy="184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93379" y="9392570"/>
            <a:ext cx="2091000" cy="70256"/>
            <a:chOff x="0" y="0"/>
            <a:chExt cx="547795" cy="184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80873" y="-547802"/>
            <a:ext cx="7312406" cy="6719927"/>
          </a:xfrm>
          <a:custGeom>
            <a:avLst/>
            <a:gdLst/>
            <a:ahLst/>
            <a:cxnLst/>
            <a:rect l="l" t="t" r="r" b="b"/>
            <a:pathLst>
              <a:path w="7312406" h="6719927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79" b="-2015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5400000">
            <a:off x="240449" y="-1200150"/>
            <a:ext cx="11215802" cy="12687300"/>
            <a:chOff x="0" y="0"/>
            <a:chExt cx="2953956" cy="3341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3956" cy="3341511"/>
            </a:xfrm>
            <a:custGeom>
              <a:avLst/>
              <a:gdLst/>
              <a:ahLst/>
              <a:cxnLst/>
              <a:rect l="l" t="t" r="r" b="b"/>
              <a:pathLst>
                <a:path w="2953956" h="3341511">
                  <a:moveTo>
                    <a:pt x="0" y="0"/>
                  </a:moveTo>
                  <a:lnTo>
                    <a:pt x="2953956" y="0"/>
                  </a:lnTo>
                  <a:lnTo>
                    <a:pt x="2953956" y="3341511"/>
                  </a:lnTo>
                  <a:lnTo>
                    <a:pt x="0" y="334151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2953956" cy="3465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698271" y="3787213"/>
            <a:ext cx="16301121" cy="6164788"/>
          </a:xfrm>
          <a:custGeom>
            <a:avLst/>
            <a:gdLst/>
            <a:ahLst/>
            <a:cxnLst/>
            <a:rect l="l" t="t" r="r" b="b"/>
            <a:pathLst>
              <a:path w="16301121" h="6164788">
                <a:moveTo>
                  <a:pt x="0" y="0"/>
                </a:moveTo>
                <a:lnTo>
                  <a:pt x="16301121" y="0"/>
                </a:lnTo>
                <a:lnTo>
                  <a:pt x="16301121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28700" y="2241997"/>
            <a:ext cx="8463892" cy="4779058"/>
            <a:chOff x="0" y="180975"/>
            <a:chExt cx="11285189" cy="6372078"/>
          </a:xfrm>
        </p:grpSpPr>
        <p:sp>
          <p:nvSpPr>
            <p:cNvPr id="20" name="TextBox 20"/>
            <p:cNvSpPr txBox="1"/>
            <p:nvPr/>
          </p:nvSpPr>
          <p:spPr>
            <a:xfrm>
              <a:off x="31812" y="3820537"/>
              <a:ext cx="10788588" cy="835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99"/>
                </a:lnSpc>
              </a:pPr>
              <a:r>
                <a:rPr lang="en-US" sz="4599" b="1" spc="91">
                  <a:solidFill>
                    <a:srgbClr val="F88219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IN ACTION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1812" y="180975"/>
              <a:ext cx="11253377" cy="33513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9800"/>
                </a:lnSpc>
              </a:pPr>
              <a:r>
                <a:rPr lang="en-US" sz="9800" b="1" spc="196" dirty="0">
                  <a:solidFill>
                    <a:srgbClr val="F6BD33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CAR INSURANCE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548060"/>
              <a:ext cx="8869598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Showcasing different scenarios that 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would trigger car insurance events!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8362315"/>
            <a:ext cx="665219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Name :  Abdallah Reda Elsayed 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Instructor : Ahmed Ayman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id="19" name="Group 19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8" name="Group 7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81" name="Freeform 81"/>
          <p:cNvSpPr/>
          <p:nvPr/>
        </p:nvSpPr>
        <p:spPr>
          <a:xfrm>
            <a:off x="286653" y="2923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98" name="Group 98"/>
          <p:cNvGrpSpPr/>
          <p:nvPr/>
        </p:nvGrpSpPr>
        <p:grpSpPr>
          <a:xfrm rot="-5400000">
            <a:off x="8498960" y="5108372"/>
            <a:ext cx="13664400" cy="70256"/>
            <a:chOff x="0" y="0"/>
            <a:chExt cx="18219200" cy="93675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14" name="Group 114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23" name="Freeform 123"/>
          <p:cNvSpPr/>
          <p:nvPr/>
        </p:nvSpPr>
        <p:spPr>
          <a:xfrm>
            <a:off x="8901566" y="292329"/>
            <a:ext cx="7422511" cy="7950651"/>
          </a:xfrm>
          <a:custGeom>
            <a:avLst/>
            <a:gdLst/>
            <a:ahLst/>
            <a:cxnLst/>
            <a:rect l="l" t="t" r="r" b="b"/>
            <a:pathLst>
              <a:path w="7422511" h="7950651">
                <a:moveTo>
                  <a:pt x="0" y="0"/>
                </a:moveTo>
                <a:lnTo>
                  <a:pt x="7422511" y="0"/>
                </a:lnTo>
                <a:lnTo>
                  <a:pt x="7422511" y="7950652"/>
                </a:lnTo>
                <a:lnTo>
                  <a:pt x="0" y="7950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8703962" y="8538318"/>
            <a:ext cx="8181616" cy="1439964"/>
          </a:xfrm>
          <a:custGeom>
            <a:avLst/>
            <a:gdLst/>
            <a:ahLst/>
            <a:cxnLst/>
            <a:rect l="l" t="t" r="r" b="b"/>
            <a:pathLst>
              <a:path w="8181616" h="1439964">
                <a:moveTo>
                  <a:pt x="0" y="0"/>
                </a:moveTo>
                <a:lnTo>
                  <a:pt x="8181616" y="0"/>
                </a:lnTo>
                <a:lnTo>
                  <a:pt x="8181616" y="1439964"/>
                </a:lnTo>
                <a:lnTo>
                  <a:pt x="0" y="1439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5" name="TextBox 125"/>
          <p:cNvSpPr txBox="1"/>
          <p:nvPr/>
        </p:nvSpPr>
        <p:spPr>
          <a:xfrm>
            <a:off x="1862547" y="575743"/>
            <a:ext cx="6643924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</a:t>
            </a: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 FEATURE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id="19" name="Group 19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8" name="Group 7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81" name="Freeform 81"/>
          <p:cNvSpPr/>
          <p:nvPr/>
        </p:nvSpPr>
        <p:spPr>
          <a:xfrm>
            <a:off x="286653" y="2923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98" name="Group 98"/>
          <p:cNvGrpSpPr/>
          <p:nvPr/>
        </p:nvGrpSpPr>
        <p:grpSpPr>
          <a:xfrm rot="-5400000">
            <a:off x="8498960" y="5108372"/>
            <a:ext cx="13664400" cy="70256"/>
            <a:chOff x="0" y="0"/>
            <a:chExt cx="18219200" cy="93675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14" name="Group 114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23" name="Freeform 123"/>
          <p:cNvSpPr/>
          <p:nvPr/>
        </p:nvSpPr>
        <p:spPr>
          <a:xfrm>
            <a:off x="9449148" y="0"/>
            <a:ext cx="6298677" cy="2991080"/>
          </a:xfrm>
          <a:custGeom>
            <a:avLst/>
            <a:gdLst/>
            <a:ahLst/>
            <a:cxnLst/>
            <a:rect l="l" t="t" r="r" b="b"/>
            <a:pathLst>
              <a:path w="6298677" h="2991080">
                <a:moveTo>
                  <a:pt x="0" y="0"/>
                </a:moveTo>
                <a:lnTo>
                  <a:pt x="6298677" y="0"/>
                </a:lnTo>
                <a:lnTo>
                  <a:pt x="6298677" y="2991080"/>
                </a:lnTo>
                <a:lnTo>
                  <a:pt x="0" y="2991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8450309" y="3189737"/>
            <a:ext cx="3904191" cy="2926088"/>
          </a:xfrm>
          <a:custGeom>
            <a:avLst/>
            <a:gdLst/>
            <a:ahLst/>
            <a:cxnLst/>
            <a:rect l="l" t="t" r="r" b="b"/>
            <a:pathLst>
              <a:path w="3904191" h="2926088">
                <a:moveTo>
                  <a:pt x="0" y="0"/>
                </a:moveTo>
                <a:lnTo>
                  <a:pt x="3904191" y="0"/>
                </a:lnTo>
                <a:lnTo>
                  <a:pt x="3904191" y="2926088"/>
                </a:lnTo>
                <a:lnTo>
                  <a:pt x="0" y="2926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5" name="Freeform 125"/>
          <p:cNvSpPr/>
          <p:nvPr/>
        </p:nvSpPr>
        <p:spPr>
          <a:xfrm>
            <a:off x="13090809" y="3189737"/>
            <a:ext cx="3978165" cy="2926088"/>
          </a:xfrm>
          <a:custGeom>
            <a:avLst/>
            <a:gdLst/>
            <a:ahLst/>
            <a:cxnLst/>
            <a:rect l="l" t="t" r="r" b="b"/>
            <a:pathLst>
              <a:path w="3978165" h="2926088">
                <a:moveTo>
                  <a:pt x="0" y="0"/>
                </a:moveTo>
                <a:lnTo>
                  <a:pt x="3978165" y="0"/>
                </a:lnTo>
                <a:lnTo>
                  <a:pt x="3978165" y="2926088"/>
                </a:lnTo>
                <a:lnTo>
                  <a:pt x="0" y="2926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6" name="Freeform 126"/>
          <p:cNvSpPr/>
          <p:nvPr/>
        </p:nvSpPr>
        <p:spPr>
          <a:xfrm>
            <a:off x="8520566" y="6824269"/>
            <a:ext cx="3833934" cy="2817902"/>
          </a:xfrm>
          <a:custGeom>
            <a:avLst/>
            <a:gdLst/>
            <a:ahLst/>
            <a:cxnLst/>
            <a:rect l="l" t="t" r="r" b="b"/>
            <a:pathLst>
              <a:path w="3833934" h="2817902">
                <a:moveTo>
                  <a:pt x="0" y="0"/>
                </a:moveTo>
                <a:lnTo>
                  <a:pt x="3833934" y="0"/>
                </a:lnTo>
                <a:lnTo>
                  <a:pt x="3833934" y="2817902"/>
                </a:lnTo>
                <a:lnTo>
                  <a:pt x="0" y="28179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7" name="Freeform 127"/>
          <p:cNvSpPr/>
          <p:nvPr/>
        </p:nvSpPr>
        <p:spPr>
          <a:xfrm>
            <a:off x="13216616" y="6851157"/>
            <a:ext cx="3726550" cy="2791014"/>
          </a:xfrm>
          <a:custGeom>
            <a:avLst/>
            <a:gdLst/>
            <a:ahLst/>
            <a:cxnLst/>
            <a:rect l="l" t="t" r="r" b="b"/>
            <a:pathLst>
              <a:path w="3726550" h="2791014">
                <a:moveTo>
                  <a:pt x="0" y="0"/>
                </a:moveTo>
                <a:lnTo>
                  <a:pt x="3726550" y="0"/>
                </a:lnTo>
                <a:lnTo>
                  <a:pt x="3726550" y="2791014"/>
                </a:lnTo>
                <a:lnTo>
                  <a:pt x="0" y="27910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8" name="TextBox 128"/>
          <p:cNvSpPr txBox="1"/>
          <p:nvPr/>
        </p:nvSpPr>
        <p:spPr>
          <a:xfrm>
            <a:off x="1862547" y="575743"/>
            <a:ext cx="6643924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</a:t>
            </a: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 FEATURE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id="19" name="Group 19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8" name="Group 7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81" name="Freeform 81"/>
          <p:cNvSpPr/>
          <p:nvPr/>
        </p:nvSpPr>
        <p:spPr>
          <a:xfrm>
            <a:off x="286653" y="2923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98" name="Group 98"/>
          <p:cNvGrpSpPr/>
          <p:nvPr/>
        </p:nvGrpSpPr>
        <p:grpSpPr>
          <a:xfrm rot="-5400000">
            <a:off x="8498960" y="5108372"/>
            <a:ext cx="13664400" cy="70256"/>
            <a:chOff x="0" y="0"/>
            <a:chExt cx="18219200" cy="93675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14" name="Group 114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23" name="Freeform 123"/>
          <p:cNvSpPr/>
          <p:nvPr/>
        </p:nvSpPr>
        <p:spPr>
          <a:xfrm>
            <a:off x="8450309" y="292329"/>
            <a:ext cx="3962963" cy="2951667"/>
          </a:xfrm>
          <a:custGeom>
            <a:avLst/>
            <a:gdLst/>
            <a:ahLst/>
            <a:cxnLst/>
            <a:rect l="l" t="t" r="r" b="b"/>
            <a:pathLst>
              <a:path w="3962963" h="2951667">
                <a:moveTo>
                  <a:pt x="0" y="0"/>
                </a:moveTo>
                <a:lnTo>
                  <a:pt x="3962963" y="0"/>
                </a:lnTo>
                <a:lnTo>
                  <a:pt x="3962963" y="2951668"/>
                </a:lnTo>
                <a:lnTo>
                  <a:pt x="0" y="295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13051447" y="322823"/>
            <a:ext cx="3865067" cy="2890680"/>
          </a:xfrm>
          <a:custGeom>
            <a:avLst/>
            <a:gdLst/>
            <a:ahLst/>
            <a:cxnLst/>
            <a:rect l="l" t="t" r="r" b="b"/>
            <a:pathLst>
              <a:path w="3865067" h="2890680">
                <a:moveTo>
                  <a:pt x="0" y="0"/>
                </a:moveTo>
                <a:lnTo>
                  <a:pt x="3865067" y="0"/>
                </a:lnTo>
                <a:lnTo>
                  <a:pt x="3865067" y="2890680"/>
                </a:lnTo>
                <a:lnTo>
                  <a:pt x="0" y="2890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5" name="Freeform 125"/>
          <p:cNvSpPr/>
          <p:nvPr/>
        </p:nvSpPr>
        <p:spPr>
          <a:xfrm>
            <a:off x="8450309" y="3671777"/>
            <a:ext cx="3962963" cy="2943445"/>
          </a:xfrm>
          <a:custGeom>
            <a:avLst/>
            <a:gdLst/>
            <a:ahLst/>
            <a:cxnLst/>
            <a:rect l="l" t="t" r="r" b="b"/>
            <a:pathLst>
              <a:path w="3962963" h="2943445">
                <a:moveTo>
                  <a:pt x="0" y="0"/>
                </a:moveTo>
                <a:lnTo>
                  <a:pt x="3962963" y="0"/>
                </a:lnTo>
                <a:lnTo>
                  <a:pt x="3962963" y="2943446"/>
                </a:lnTo>
                <a:lnTo>
                  <a:pt x="0" y="2943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6" name="Freeform 126"/>
          <p:cNvSpPr/>
          <p:nvPr/>
        </p:nvSpPr>
        <p:spPr>
          <a:xfrm>
            <a:off x="13084112" y="3671777"/>
            <a:ext cx="3984861" cy="2903256"/>
          </a:xfrm>
          <a:custGeom>
            <a:avLst/>
            <a:gdLst/>
            <a:ahLst/>
            <a:cxnLst/>
            <a:rect l="l" t="t" r="r" b="b"/>
            <a:pathLst>
              <a:path w="3984861" h="2903256">
                <a:moveTo>
                  <a:pt x="0" y="0"/>
                </a:moveTo>
                <a:lnTo>
                  <a:pt x="3984862" y="0"/>
                </a:lnTo>
                <a:lnTo>
                  <a:pt x="3984862" y="2903257"/>
                </a:lnTo>
                <a:lnTo>
                  <a:pt x="0" y="2903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7" name="Freeform 127"/>
          <p:cNvSpPr/>
          <p:nvPr/>
        </p:nvSpPr>
        <p:spPr>
          <a:xfrm>
            <a:off x="8506471" y="7043848"/>
            <a:ext cx="3962963" cy="2984658"/>
          </a:xfrm>
          <a:custGeom>
            <a:avLst/>
            <a:gdLst/>
            <a:ahLst/>
            <a:cxnLst/>
            <a:rect l="l" t="t" r="r" b="b"/>
            <a:pathLst>
              <a:path w="3962963" h="2984658">
                <a:moveTo>
                  <a:pt x="0" y="0"/>
                </a:moveTo>
                <a:lnTo>
                  <a:pt x="3962963" y="0"/>
                </a:lnTo>
                <a:lnTo>
                  <a:pt x="3962963" y="2984658"/>
                </a:lnTo>
                <a:lnTo>
                  <a:pt x="0" y="2984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8" name="Freeform 128"/>
          <p:cNvSpPr/>
          <p:nvPr/>
        </p:nvSpPr>
        <p:spPr>
          <a:xfrm>
            <a:off x="13084112" y="6946431"/>
            <a:ext cx="4103757" cy="3082074"/>
          </a:xfrm>
          <a:custGeom>
            <a:avLst/>
            <a:gdLst/>
            <a:ahLst/>
            <a:cxnLst/>
            <a:rect l="l" t="t" r="r" b="b"/>
            <a:pathLst>
              <a:path w="4103757" h="3082074">
                <a:moveTo>
                  <a:pt x="0" y="0"/>
                </a:moveTo>
                <a:lnTo>
                  <a:pt x="4103757" y="0"/>
                </a:lnTo>
                <a:lnTo>
                  <a:pt x="4103757" y="3082075"/>
                </a:lnTo>
                <a:lnTo>
                  <a:pt x="0" y="3082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9" name="TextBox 129"/>
          <p:cNvSpPr txBox="1"/>
          <p:nvPr/>
        </p:nvSpPr>
        <p:spPr>
          <a:xfrm>
            <a:off x="1862547" y="575743"/>
            <a:ext cx="6643924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</a:t>
            </a: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 FEATURE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id="19" name="Group 19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8" name="Group 7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81" name="Freeform 81"/>
          <p:cNvSpPr/>
          <p:nvPr/>
        </p:nvSpPr>
        <p:spPr>
          <a:xfrm>
            <a:off x="286653" y="2923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98" name="Group 98"/>
          <p:cNvGrpSpPr/>
          <p:nvPr/>
        </p:nvGrpSpPr>
        <p:grpSpPr>
          <a:xfrm rot="-5400000">
            <a:off x="8498960" y="5108372"/>
            <a:ext cx="13664400" cy="70256"/>
            <a:chOff x="0" y="0"/>
            <a:chExt cx="18219200" cy="93675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14" name="Group 114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23" name="Freeform 123"/>
          <p:cNvSpPr/>
          <p:nvPr/>
        </p:nvSpPr>
        <p:spPr>
          <a:xfrm>
            <a:off x="8520566" y="292329"/>
            <a:ext cx="3712551" cy="2757230"/>
          </a:xfrm>
          <a:custGeom>
            <a:avLst/>
            <a:gdLst/>
            <a:ahLst/>
            <a:cxnLst/>
            <a:rect l="l" t="t" r="r" b="b"/>
            <a:pathLst>
              <a:path w="3712551" h="2757230">
                <a:moveTo>
                  <a:pt x="0" y="0"/>
                </a:moveTo>
                <a:lnTo>
                  <a:pt x="3712551" y="0"/>
                </a:lnTo>
                <a:lnTo>
                  <a:pt x="3712551" y="2757230"/>
                </a:lnTo>
                <a:lnTo>
                  <a:pt x="0" y="2757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13112569" y="292329"/>
            <a:ext cx="3735852" cy="2757230"/>
          </a:xfrm>
          <a:custGeom>
            <a:avLst/>
            <a:gdLst/>
            <a:ahLst/>
            <a:cxnLst/>
            <a:rect l="l" t="t" r="r" b="b"/>
            <a:pathLst>
              <a:path w="3735852" h="2757230">
                <a:moveTo>
                  <a:pt x="0" y="0"/>
                </a:moveTo>
                <a:lnTo>
                  <a:pt x="3735852" y="0"/>
                </a:lnTo>
                <a:lnTo>
                  <a:pt x="3735852" y="2757230"/>
                </a:lnTo>
                <a:lnTo>
                  <a:pt x="0" y="2757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5" name="Freeform 125"/>
          <p:cNvSpPr/>
          <p:nvPr/>
        </p:nvSpPr>
        <p:spPr>
          <a:xfrm>
            <a:off x="8485437" y="3773530"/>
            <a:ext cx="3747680" cy="2804916"/>
          </a:xfrm>
          <a:custGeom>
            <a:avLst/>
            <a:gdLst/>
            <a:ahLst/>
            <a:cxnLst/>
            <a:rect l="l" t="t" r="r" b="b"/>
            <a:pathLst>
              <a:path w="3747680" h="2804916">
                <a:moveTo>
                  <a:pt x="0" y="0"/>
                </a:moveTo>
                <a:lnTo>
                  <a:pt x="3747680" y="0"/>
                </a:lnTo>
                <a:lnTo>
                  <a:pt x="3747680" y="2804916"/>
                </a:lnTo>
                <a:lnTo>
                  <a:pt x="0" y="2804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6" name="Freeform 126"/>
          <p:cNvSpPr/>
          <p:nvPr/>
        </p:nvSpPr>
        <p:spPr>
          <a:xfrm>
            <a:off x="13112569" y="3886443"/>
            <a:ext cx="3760781" cy="2804916"/>
          </a:xfrm>
          <a:custGeom>
            <a:avLst/>
            <a:gdLst/>
            <a:ahLst/>
            <a:cxnLst/>
            <a:rect l="l" t="t" r="r" b="b"/>
            <a:pathLst>
              <a:path w="3760781" h="2804916">
                <a:moveTo>
                  <a:pt x="0" y="0"/>
                </a:moveTo>
                <a:lnTo>
                  <a:pt x="3760782" y="0"/>
                </a:lnTo>
                <a:lnTo>
                  <a:pt x="3760782" y="2804916"/>
                </a:lnTo>
                <a:lnTo>
                  <a:pt x="0" y="2804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7" name="TextBox 127"/>
          <p:cNvSpPr txBox="1"/>
          <p:nvPr/>
        </p:nvSpPr>
        <p:spPr>
          <a:xfrm>
            <a:off x="1862547" y="575743"/>
            <a:ext cx="6643924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</a:t>
            </a: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 FEATURE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id="19" name="Group 19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8" name="Group 78"/>
          <p:cNvGrpSpPr/>
          <p:nvPr/>
        </p:nvGrpSpPr>
        <p:grpSpPr>
          <a:xfrm rot="-5400000">
            <a:off x="-1631167" y="717207"/>
            <a:ext cx="11215802" cy="8432800"/>
            <a:chOff x="0" y="0"/>
            <a:chExt cx="2953956" cy="222098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81" name="Freeform 81"/>
          <p:cNvSpPr/>
          <p:nvPr/>
        </p:nvSpPr>
        <p:spPr>
          <a:xfrm>
            <a:off x="286653" y="2923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98" name="Group 98"/>
          <p:cNvGrpSpPr/>
          <p:nvPr/>
        </p:nvGrpSpPr>
        <p:grpSpPr>
          <a:xfrm rot="-5400000">
            <a:off x="8498960" y="5108372"/>
            <a:ext cx="13664400" cy="70256"/>
            <a:chOff x="0" y="0"/>
            <a:chExt cx="18219200" cy="93675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14" name="Group 114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23" name="Freeform 123"/>
          <p:cNvSpPr/>
          <p:nvPr/>
        </p:nvSpPr>
        <p:spPr>
          <a:xfrm>
            <a:off x="8450309" y="292329"/>
            <a:ext cx="9492083" cy="1837753"/>
          </a:xfrm>
          <a:custGeom>
            <a:avLst/>
            <a:gdLst/>
            <a:ahLst/>
            <a:cxnLst/>
            <a:rect l="l" t="t" r="r" b="b"/>
            <a:pathLst>
              <a:path w="9492083" h="1837753">
                <a:moveTo>
                  <a:pt x="0" y="0"/>
                </a:moveTo>
                <a:lnTo>
                  <a:pt x="9492083" y="0"/>
                </a:lnTo>
                <a:lnTo>
                  <a:pt x="9492083" y="1837753"/>
                </a:lnTo>
                <a:lnTo>
                  <a:pt x="0" y="1837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8470905" y="2429308"/>
            <a:ext cx="2517043" cy="2504299"/>
          </a:xfrm>
          <a:custGeom>
            <a:avLst/>
            <a:gdLst/>
            <a:ahLst/>
            <a:cxnLst/>
            <a:rect l="l" t="t" r="r" b="b"/>
            <a:pathLst>
              <a:path w="2517043" h="2504299">
                <a:moveTo>
                  <a:pt x="0" y="0"/>
                </a:moveTo>
                <a:lnTo>
                  <a:pt x="2517043" y="0"/>
                </a:lnTo>
                <a:lnTo>
                  <a:pt x="2517043" y="2504299"/>
                </a:lnTo>
                <a:lnTo>
                  <a:pt x="0" y="2504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5" name="Freeform 125"/>
          <p:cNvSpPr/>
          <p:nvPr/>
        </p:nvSpPr>
        <p:spPr>
          <a:xfrm>
            <a:off x="11405517" y="2512709"/>
            <a:ext cx="2681911" cy="2420897"/>
          </a:xfrm>
          <a:custGeom>
            <a:avLst/>
            <a:gdLst/>
            <a:ahLst/>
            <a:cxnLst/>
            <a:rect l="l" t="t" r="r" b="b"/>
            <a:pathLst>
              <a:path w="2681911" h="2420897">
                <a:moveTo>
                  <a:pt x="0" y="0"/>
                </a:moveTo>
                <a:lnTo>
                  <a:pt x="2681911" y="0"/>
                </a:lnTo>
                <a:lnTo>
                  <a:pt x="2681911" y="2420898"/>
                </a:lnTo>
                <a:lnTo>
                  <a:pt x="0" y="2420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6" name="Freeform 126"/>
          <p:cNvSpPr/>
          <p:nvPr/>
        </p:nvSpPr>
        <p:spPr>
          <a:xfrm>
            <a:off x="14506528" y="2512709"/>
            <a:ext cx="2396749" cy="2420897"/>
          </a:xfrm>
          <a:custGeom>
            <a:avLst/>
            <a:gdLst/>
            <a:ahLst/>
            <a:cxnLst/>
            <a:rect l="l" t="t" r="r" b="b"/>
            <a:pathLst>
              <a:path w="2396749" h="2420897">
                <a:moveTo>
                  <a:pt x="0" y="0"/>
                </a:moveTo>
                <a:lnTo>
                  <a:pt x="2396748" y="0"/>
                </a:lnTo>
                <a:lnTo>
                  <a:pt x="2396748" y="2420898"/>
                </a:lnTo>
                <a:lnTo>
                  <a:pt x="0" y="2420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7" name="Freeform 127"/>
          <p:cNvSpPr/>
          <p:nvPr/>
        </p:nvSpPr>
        <p:spPr>
          <a:xfrm>
            <a:off x="8520566" y="5143500"/>
            <a:ext cx="2467382" cy="2504673"/>
          </a:xfrm>
          <a:custGeom>
            <a:avLst/>
            <a:gdLst/>
            <a:ahLst/>
            <a:cxnLst/>
            <a:rect l="l" t="t" r="r" b="b"/>
            <a:pathLst>
              <a:path w="2467382" h="2504673">
                <a:moveTo>
                  <a:pt x="0" y="0"/>
                </a:moveTo>
                <a:lnTo>
                  <a:pt x="2467382" y="0"/>
                </a:lnTo>
                <a:lnTo>
                  <a:pt x="2467382" y="2504673"/>
                </a:lnTo>
                <a:lnTo>
                  <a:pt x="0" y="2504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8" name="Freeform 128"/>
          <p:cNvSpPr/>
          <p:nvPr/>
        </p:nvSpPr>
        <p:spPr>
          <a:xfrm>
            <a:off x="11445148" y="5314607"/>
            <a:ext cx="2572906" cy="2333566"/>
          </a:xfrm>
          <a:custGeom>
            <a:avLst/>
            <a:gdLst/>
            <a:ahLst/>
            <a:cxnLst/>
            <a:rect l="l" t="t" r="r" b="b"/>
            <a:pathLst>
              <a:path w="2572906" h="2333566">
                <a:moveTo>
                  <a:pt x="0" y="0"/>
                </a:moveTo>
                <a:lnTo>
                  <a:pt x="2572907" y="0"/>
                </a:lnTo>
                <a:lnTo>
                  <a:pt x="2572907" y="2333566"/>
                </a:lnTo>
                <a:lnTo>
                  <a:pt x="0" y="2333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9" name="Freeform 129"/>
          <p:cNvSpPr/>
          <p:nvPr/>
        </p:nvSpPr>
        <p:spPr>
          <a:xfrm>
            <a:off x="14270611" y="5314607"/>
            <a:ext cx="2599269" cy="2333566"/>
          </a:xfrm>
          <a:custGeom>
            <a:avLst/>
            <a:gdLst/>
            <a:ahLst/>
            <a:cxnLst/>
            <a:rect l="l" t="t" r="r" b="b"/>
            <a:pathLst>
              <a:path w="2599269" h="2333566">
                <a:moveTo>
                  <a:pt x="0" y="0"/>
                </a:moveTo>
                <a:lnTo>
                  <a:pt x="2599270" y="0"/>
                </a:lnTo>
                <a:lnTo>
                  <a:pt x="2599270" y="2333566"/>
                </a:lnTo>
                <a:lnTo>
                  <a:pt x="0" y="233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0" name="Freeform 130"/>
          <p:cNvSpPr/>
          <p:nvPr/>
        </p:nvSpPr>
        <p:spPr>
          <a:xfrm>
            <a:off x="9968067" y="7834608"/>
            <a:ext cx="2414164" cy="2266599"/>
          </a:xfrm>
          <a:custGeom>
            <a:avLst/>
            <a:gdLst/>
            <a:ahLst/>
            <a:cxnLst/>
            <a:rect l="l" t="t" r="r" b="b"/>
            <a:pathLst>
              <a:path w="2414164" h="2266599">
                <a:moveTo>
                  <a:pt x="0" y="0"/>
                </a:moveTo>
                <a:lnTo>
                  <a:pt x="2414164" y="0"/>
                </a:lnTo>
                <a:lnTo>
                  <a:pt x="2414164" y="2266599"/>
                </a:lnTo>
                <a:lnTo>
                  <a:pt x="0" y="2266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1" name="Freeform 131"/>
          <p:cNvSpPr/>
          <p:nvPr/>
        </p:nvSpPr>
        <p:spPr>
          <a:xfrm>
            <a:off x="13196351" y="7834608"/>
            <a:ext cx="2220850" cy="2289714"/>
          </a:xfrm>
          <a:custGeom>
            <a:avLst/>
            <a:gdLst/>
            <a:ahLst/>
            <a:cxnLst/>
            <a:rect l="l" t="t" r="r" b="b"/>
            <a:pathLst>
              <a:path w="2220850" h="2289714">
                <a:moveTo>
                  <a:pt x="0" y="0"/>
                </a:moveTo>
                <a:lnTo>
                  <a:pt x="2220850" y="0"/>
                </a:lnTo>
                <a:lnTo>
                  <a:pt x="2220850" y="2289714"/>
                </a:lnTo>
                <a:lnTo>
                  <a:pt x="0" y="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1862547" y="575743"/>
            <a:ext cx="6643924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</a:t>
            </a: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 FEATURE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id="19" name="Group 19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8" name="Group 7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81" name="Freeform 81"/>
          <p:cNvSpPr/>
          <p:nvPr/>
        </p:nvSpPr>
        <p:spPr>
          <a:xfrm>
            <a:off x="286653" y="2923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98" name="Group 98"/>
          <p:cNvGrpSpPr/>
          <p:nvPr/>
        </p:nvGrpSpPr>
        <p:grpSpPr>
          <a:xfrm rot="-5400000">
            <a:off x="8498960" y="5108372"/>
            <a:ext cx="13664400" cy="70256"/>
            <a:chOff x="0" y="0"/>
            <a:chExt cx="18219200" cy="93675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14" name="Group 114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23" name="Freeform 123"/>
          <p:cNvSpPr/>
          <p:nvPr/>
        </p:nvSpPr>
        <p:spPr>
          <a:xfrm>
            <a:off x="1033819" y="3873981"/>
            <a:ext cx="5040468" cy="5208858"/>
          </a:xfrm>
          <a:custGeom>
            <a:avLst/>
            <a:gdLst/>
            <a:ahLst/>
            <a:cxnLst/>
            <a:rect l="l" t="t" r="r" b="b"/>
            <a:pathLst>
              <a:path w="5040468" h="5208858">
                <a:moveTo>
                  <a:pt x="0" y="0"/>
                </a:moveTo>
                <a:lnTo>
                  <a:pt x="5040468" y="0"/>
                </a:lnTo>
                <a:lnTo>
                  <a:pt x="5040468" y="5208858"/>
                </a:lnTo>
                <a:lnTo>
                  <a:pt x="0" y="520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10373978" y="3957595"/>
            <a:ext cx="5139729" cy="5300705"/>
          </a:xfrm>
          <a:custGeom>
            <a:avLst/>
            <a:gdLst/>
            <a:ahLst/>
            <a:cxnLst/>
            <a:rect l="l" t="t" r="r" b="b"/>
            <a:pathLst>
              <a:path w="5139729" h="5300705">
                <a:moveTo>
                  <a:pt x="0" y="0"/>
                </a:moveTo>
                <a:lnTo>
                  <a:pt x="5139729" y="0"/>
                </a:lnTo>
                <a:lnTo>
                  <a:pt x="5139729" y="5300705"/>
                </a:lnTo>
                <a:lnTo>
                  <a:pt x="0" y="530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5" name="TextBox 125"/>
          <p:cNvSpPr txBox="1"/>
          <p:nvPr/>
        </p:nvSpPr>
        <p:spPr>
          <a:xfrm>
            <a:off x="1862547" y="575743"/>
            <a:ext cx="6643924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</a:t>
            </a: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 FEATURE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6" name="TextBox 126"/>
          <p:cNvSpPr txBox="1"/>
          <p:nvPr/>
        </p:nvSpPr>
        <p:spPr>
          <a:xfrm>
            <a:off x="262481" y="2111808"/>
            <a:ext cx="7352993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What demographic groups are most likely to file an insurance claim?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8839395" y="2111808"/>
            <a:ext cx="7910749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Does driving experience significantly reduce the likelihood of an accident claim?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id="19" name="Group 19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8" name="Group 7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81" name="Freeform 81"/>
          <p:cNvSpPr/>
          <p:nvPr/>
        </p:nvSpPr>
        <p:spPr>
          <a:xfrm>
            <a:off x="286653" y="2923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98" name="Group 98"/>
          <p:cNvGrpSpPr/>
          <p:nvPr/>
        </p:nvGrpSpPr>
        <p:grpSpPr>
          <a:xfrm rot="-5400000">
            <a:off x="8498960" y="5108372"/>
            <a:ext cx="13664400" cy="70256"/>
            <a:chOff x="0" y="0"/>
            <a:chExt cx="18219200" cy="93675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14" name="Group 114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23" name="Freeform 123"/>
          <p:cNvSpPr/>
          <p:nvPr/>
        </p:nvSpPr>
        <p:spPr>
          <a:xfrm>
            <a:off x="1314785" y="4260361"/>
            <a:ext cx="5140502" cy="5378804"/>
          </a:xfrm>
          <a:custGeom>
            <a:avLst/>
            <a:gdLst/>
            <a:ahLst/>
            <a:cxnLst/>
            <a:rect l="l" t="t" r="r" b="b"/>
            <a:pathLst>
              <a:path w="5140502" h="5378804">
                <a:moveTo>
                  <a:pt x="0" y="0"/>
                </a:moveTo>
                <a:lnTo>
                  <a:pt x="5140502" y="0"/>
                </a:lnTo>
                <a:lnTo>
                  <a:pt x="5140502" y="5378803"/>
                </a:lnTo>
                <a:lnTo>
                  <a:pt x="0" y="5378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10050128" y="3998999"/>
            <a:ext cx="5615264" cy="5640166"/>
          </a:xfrm>
          <a:custGeom>
            <a:avLst/>
            <a:gdLst/>
            <a:ahLst/>
            <a:cxnLst/>
            <a:rect l="l" t="t" r="r" b="b"/>
            <a:pathLst>
              <a:path w="5615264" h="5640166">
                <a:moveTo>
                  <a:pt x="0" y="0"/>
                </a:moveTo>
                <a:lnTo>
                  <a:pt x="5615265" y="0"/>
                </a:lnTo>
                <a:lnTo>
                  <a:pt x="5615265" y="5640165"/>
                </a:lnTo>
                <a:lnTo>
                  <a:pt x="0" y="56401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5" name="TextBox 125"/>
          <p:cNvSpPr txBox="1"/>
          <p:nvPr/>
        </p:nvSpPr>
        <p:spPr>
          <a:xfrm>
            <a:off x="1862547" y="575743"/>
            <a:ext cx="6643924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</a:t>
            </a: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 FEATURE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6" name="TextBox 126"/>
          <p:cNvSpPr txBox="1"/>
          <p:nvPr/>
        </p:nvSpPr>
        <p:spPr>
          <a:xfrm>
            <a:off x="398317" y="2305483"/>
            <a:ext cx="7026566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How does annual mileage impact the probability of filing a claim?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8520566" y="2388033"/>
            <a:ext cx="7876729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Do drivers with DUIs or past violations file more claims?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309" y="-1543299"/>
            <a:ext cx="70256" cy="13664400"/>
            <a:chOff x="0" y="0"/>
            <a:chExt cx="93675" cy="1821920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347162" y="12951962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455287" y="5810970"/>
            <a:ext cx="3189273" cy="6543739"/>
            <a:chOff x="0" y="0"/>
            <a:chExt cx="4252364" cy="8724985"/>
          </a:xfrm>
        </p:grpSpPr>
        <p:grpSp>
          <p:nvGrpSpPr>
            <p:cNvPr id="19" name="Group 19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8" name="Group 7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81" name="Freeform 81"/>
          <p:cNvSpPr/>
          <p:nvPr/>
        </p:nvSpPr>
        <p:spPr>
          <a:xfrm>
            <a:off x="286653" y="2923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1708165" y="-1688700"/>
            <a:ext cx="70256" cy="13664400"/>
            <a:chOff x="0" y="0"/>
            <a:chExt cx="93675" cy="18219200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1347162" y="16778362"/>
              <a:ext cx="2788000" cy="93675"/>
              <a:chOff x="0" y="0"/>
              <a:chExt cx="547795" cy="184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-1347162" y="5207962"/>
              <a:ext cx="2788000" cy="93675"/>
              <a:chOff x="0" y="0"/>
              <a:chExt cx="547795" cy="184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-5400000">
              <a:off x="-1347162" y="1347162"/>
              <a:ext cx="2788000" cy="93675"/>
              <a:chOff x="0" y="0"/>
              <a:chExt cx="547795" cy="184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-5400000">
              <a:off x="-1347162" y="9062762"/>
              <a:ext cx="2788000" cy="93675"/>
              <a:chOff x="0" y="0"/>
              <a:chExt cx="547795" cy="184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98" name="Group 98"/>
          <p:cNvGrpSpPr/>
          <p:nvPr/>
        </p:nvGrpSpPr>
        <p:grpSpPr>
          <a:xfrm rot="-5400000">
            <a:off x="8498960" y="5108372"/>
            <a:ext cx="13664400" cy="70256"/>
            <a:chOff x="0" y="0"/>
            <a:chExt cx="18219200" cy="93675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14" name="Group 114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5400000">
            <a:off x="12388601" y="4214632"/>
            <a:ext cx="11215802" cy="1690933"/>
            <a:chOff x="0" y="0"/>
            <a:chExt cx="2953956" cy="44534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23" name="Freeform 123"/>
          <p:cNvSpPr/>
          <p:nvPr/>
        </p:nvSpPr>
        <p:spPr>
          <a:xfrm>
            <a:off x="8520566" y="214641"/>
            <a:ext cx="8738734" cy="1559817"/>
          </a:xfrm>
          <a:custGeom>
            <a:avLst/>
            <a:gdLst/>
            <a:ahLst/>
            <a:cxnLst/>
            <a:rect l="l" t="t" r="r" b="b"/>
            <a:pathLst>
              <a:path w="8738734" h="1559817">
                <a:moveTo>
                  <a:pt x="0" y="0"/>
                </a:moveTo>
                <a:lnTo>
                  <a:pt x="8738734" y="0"/>
                </a:lnTo>
                <a:lnTo>
                  <a:pt x="8738734" y="1559817"/>
                </a:lnTo>
                <a:lnTo>
                  <a:pt x="0" y="1559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4" name="Freeform 124"/>
          <p:cNvSpPr/>
          <p:nvPr/>
        </p:nvSpPr>
        <p:spPr>
          <a:xfrm>
            <a:off x="8520566" y="2017246"/>
            <a:ext cx="8886668" cy="7587448"/>
          </a:xfrm>
          <a:custGeom>
            <a:avLst/>
            <a:gdLst/>
            <a:ahLst/>
            <a:cxnLst/>
            <a:rect l="l" t="t" r="r" b="b"/>
            <a:pathLst>
              <a:path w="8886668" h="7587448">
                <a:moveTo>
                  <a:pt x="0" y="0"/>
                </a:moveTo>
                <a:lnTo>
                  <a:pt x="8886668" y="0"/>
                </a:lnTo>
                <a:lnTo>
                  <a:pt x="8886668" y="7587448"/>
                </a:lnTo>
                <a:lnTo>
                  <a:pt x="0" y="7587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5" name="TextBox 125"/>
          <p:cNvSpPr txBox="1"/>
          <p:nvPr/>
        </p:nvSpPr>
        <p:spPr>
          <a:xfrm>
            <a:off x="1862547" y="575743"/>
            <a:ext cx="6643924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</a:t>
            </a: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 FEATURE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u="none" spc="72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600" b="1" u="none" spc="72">
              <a:solidFill>
                <a:srgbClr val="77D4F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2090718" y="5413098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028700" y="2955684"/>
            <a:ext cx="5664080" cy="5422660"/>
          </a:xfrm>
          <a:custGeom>
            <a:avLst/>
            <a:gdLst/>
            <a:ahLst/>
            <a:cxnLst/>
            <a:rect l="l" t="t" r="r" b="b"/>
            <a:pathLst>
              <a:path w="5664080" h="5422660">
                <a:moveTo>
                  <a:pt x="0" y="0"/>
                </a:moveTo>
                <a:lnTo>
                  <a:pt x="5664080" y="0"/>
                </a:lnTo>
                <a:lnTo>
                  <a:pt x="5664080" y="5422659"/>
                </a:lnTo>
                <a:lnTo>
                  <a:pt x="0" y="5422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364183" y="292201"/>
            <a:ext cx="4477929" cy="2021638"/>
          </a:xfrm>
          <a:custGeom>
            <a:avLst/>
            <a:gdLst/>
            <a:ahLst/>
            <a:cxnLst/>
            <a:rect l="l" t="t" r="r" b="b"/>
            <a:pathLst>
              <a:path w="4477929" h="2021638">
                <a:moveTo>
                  <a:pt x="0" y="0"/>
                </a:moveTo>
                <a:lnTo>
                  <a:pt x="4477930" y="0"/>
                </a:lnTo>
                <a:lnTo>
                  <a:pt x="4477930" y="2021638"/>
                </a:lnTo>
                <a:lnTo>
                  <a:pt x="0" y="2021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3967305" y="209112"/>
            <a:ext cx="3904411" cy="2187816"/>
          </a:xfrm>
          <a:custGeom>
            <a:avLst/>
            <a:gdLst/>
            <a:ahLst/>
            <a:cxnLst/>
            <a:rect l="l" t="t" r="r" b="b"/>
            <a:pathLst>
              <a:path w="3904411" h="2187816">
                <a:moveTo>
                  <a:pt x="0" y="0"/>
                </a:moveTo>
                <a:lnTo>
                  <a:pt x="3904411" y="0"/>
                </a:lnTo>
                <a:lnTo>
                  <a:pt x="3904411" y="2187816"/>
                </a:lnTo>
                <a:lnTo>
                  <a:pt x="0" y="21878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8671310" y="2714657"/>
            <a:ext cx="3863676" cy="2698440"/>
          </a:xfrm>
          <a:custGeom>
            <a:avLst/>
            <a:gdLst/>
            <a:ahLst/>
            <a:cxnLst/>
            <a:rect l="l" t="t" r="r" b="b"/>
            <a:pathLst>
              <a:path w="3863676" h="2698440">
                <a:moveTo>
                  <a:pt x="0" y="0"/>
                </a:moveTo>
                <a:lnTo>
                  <a:pt x="3863676" y="0"/>
                </a:lnTo>
                <a:lnTo>
                  <a:pt x="3863676" y="2698441"/>
                </a:lnTo>
                <a:lnTo>
                  <a:pt x="0" y="26984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9144000" y="5667014"/>
            <a:ext cx="7194577" cy="1776217"/>
          </a:xfrm>
          <a:custGeom>
            <a:avLst/>
            <a:gdLst/>
            <a:ahLst/>
            <a:cxnLst/>
            <a:rect l="l" t="t" r="r" b="b"/>
            <a:pathLst>
              <a:path w="7194577" h="1776217">
                <a:moveTo>
                  <a:pt x="0" y="0"/>
                </a:moveTo>
                <a:lnTo>
                  <a:pt x="7194577" y="0"/>
                </a:lnTo>
                <a:lnTo>
                  <a:pt x="7194577" y="1776217"/>
                </a:lnTo>
                <a:lnTo>
                  <a:pt x="0" y="1776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73" name="TextBox 73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PRE-PROCESSING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2090718" y="5413098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772072" y="275053"/>
            <a:ext cx="8487228" cy="1507295"/>
          </a:xfrm>
          <a:custGeom>
            <a:avLst/>
            <a:gdLst/>
            <a:ahLst/>
            <a:cxnLst/>
            <a:rect l="l" t="t" r="r" b="b"/>
            <a:pathLst>
              <a:path w="8487228" h="1507295">
                <a:moveTo>
                  <a:pt x="0" y="0"/>
                </a:moveTo>
                <a:lnTo>
                  <a:pt x="8487228" y="0"/>
                </a:lnTo>
                <a:lnTo>
                  <a:pt x="8487228" y="1507294"/>
                </a:lnTo>
                <a:lnTo>
                  <a:pt x="0" y="1507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256988" y="1972863"/>
            <a:ext cx="7517396" cy="2287172"/>
          </a:xfrm>
          <a:custGeom>
            <a:avLst/>
            <a:gdLst/>
            <a:ahLst/>
            <a:cxnLst/>
            <a:rect l="l" t="t" r="r" b="b"/>
            <a:pathLst>
              <a:path w="7517396" h="2287172">
                <a:moveTo>
                  <a:pt x="0" y="0"/>
                </a:moveTo>
                <a:lnTo>
                  <a:pt x="7517396" y="0"/>
                </a:lnTo>
                <a:lnTo>
                  <a:pt x="7517396" y="2287172"/>
                </a:lnTo>
                <a:lnTo>
                  <a:pt x="0" y="22871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9505772" y="4450535"/>
            <a:ext cx="5169893" cy="5409656"/>
          </a:xfrm>
          <a:custGeom>
            <a:avLst/>
            <a:gdLst/>
            <a:ahLst/>
            <a:cxnLst/>
            <a:rect l="l" t="t" r="r" b="b"/>
            <a:pathLst>
              <a:path w="5169893" h="5409656">
                <a:moveTo>
                  <a:pt x="0" y="0"/>
                </a:moveTo>
                <a:lnTo>
                  <a:pt x="5169893" y="0"/>
                </a:lnTo>
                <a:lnTo>
                  <a:pt x="5169893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PRE-PROCESSING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14325" y="1490822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3" name="Group 13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79" name="TextBox 79"/>
          <p:cNvSpPr txBox="1"/>
          <p:nvPr/>
        </p:nvSpPr>
        <p:spPr>
          <a:xfrm>
            <a:off x="-38095" y="1483032"/>
            <a:ext cx="9173520" cy="10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56"/>
              </a:lnSpc>
              <a:spcBef>
                <a:spcPct val="0"/>
              </a:spcBef>
            </a:pPr>
            <a:r>
              <a:rPr lang="en-US" sz="7656" b="1" spc="153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DATASET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-38095" y="3057969"/>
            <a:ext cx="7891978" cy="612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2"/>
              </a:lnSpc>
              <a:spcBef>
                <a:spcPct val="0"/>
              </a:spcBef>
            </a:pP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c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ompany has shared its annual car insurance data. Your task is to uncover real customer behaviors from this dataset.</a:t>
            </a:r>
          </a:p>
          <a:p>
            <a:pPr marL="0" lvl="0" indent="0" algn="l">
              <a:lnSpc>
                <a:spcPts val="4002"/>
              </a:lnSpc>
              <a:spcBef>
                <a:spcPct val="0"/>
              </a:spcBef>
            </a:pPr>
            <a:endParaRPr lang="en-US" sz="2859" u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4002"/>
              </a:lnSpc>
              <a:spcBef>
                <a:spcPct val="0"/>
              </a:spcBef>
            </a:pP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he 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colum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ns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rese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nt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pra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,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rea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l-w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or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 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feat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ur</a:t>
            </a: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es.</a:t>
            </a:r>
          </a:p>
          <a:p>
            <a:pPr marL="0" lvl="0" indent="0" algn="l">
              <a:lnSpc>
                <a:spcPts val="4002"/>
              </a:lnSpc>
              <a:spcBef>
                <a:spcPct val="0"/>
              </a:spcBef>
            </a:pPr>
            <a:endParaRPr lang="en-US" sz="2859" u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4002"/>
              </a:lnSpc>
              <a:spcBef>
                <a:spcPct val="0"/>
              </a:spcBef>
            </a:pPr>
            <a:r>
              <a:rPr lang="en-US" sz="2859" b="1" u="none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Outcome column:</a:t>
            </a:r>
          </a:p>
          <a:p>
            <a:pPr marL="0" lvl="0" indent="0" algn="l">
              <a:lnSpc>
                <a:spcPts val="4002"/>
              </a:lnSpc>
              <a:spcBef>
                <a:spcPct val="0"/>
              </a:spcBef>
            </a:pP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-  1 → Customer has claimed their insurance </a:t>
            </a:r>
          </a:p>
          <a:p>
            <a:pPr lvl="0">
              <a:lnSpc>
                <a:spcPts val="4002"/>
              </a:lnSpc>
              <a:spcBef>
                <a:spcPct val="0"/>
              </a:spcBef>
            </a:pPr>
            <a:r>
              <a:rPr lang="en-US" sz="2859" u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-  0 → Customer has not claimed their </a:t>
            </a:r>
            <a:r>
              <a:rPr lang="en-US" sz="2859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insurance</a:t>
            </a:r>
            <a:endParaRPr lang="en-US" sz="2859" u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4002"/>
              </a:lnSpc>
              <a:spcBef>
                <a:spcPct val="0"/>
              </a:spcBef>
            </a:pPr>
            <a:endParaRPr lang="en-US" sz="2859" u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4002"/>
              </a:lnSpc>
              <a:spcBef>
                <a:spcPct val="0"/>
              </a:spcBef>
            </a:pPr>
            <a:endParaRPr lang="en-US" sz="2859" u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81" name="Group 81"/>
          <p:cNvGrpSpPr/>
          <p:nvPr/>
        </p:nvGrpSpPr>
        <p:grpSpPr>
          <a:xfrm>
            <a:off x="10896600" y="-192360"/>
            <a:ext cx="5716514" cy="8524014"/>
            <a:chOff x="0" y="0"/>
            <a:chExt cx="7622019" cy="11365351"/>
          </a:xfrm>
        </p:grpSpPr>
        <p:grpSp>
          <p:nvGrpSpPr>
            <p:cNvPr id="82" name="Group 82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6" name="Freeform 106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079" b="-2015"/>
              </a:stretch>
            </a:blipFill>
          </p:spPr>
        </p:sp>
        <p:grpSp>
          <p:nvGrpSpPr>
            <p:cNvPr id="107" name="Group 107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2" name="TextBox 112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5" name="TextBox 115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8" name="TextBox 118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4" name="TextBox 124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0" name="TextBox 130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4" name="Freeform 134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079" b="-2015"/>
              </a:stretch>
            </a:blipFill>
          </p:spPr>
        </p:sp>
        <p:grpSp>
          <p:nvGrpSpPr>
            <p:cNvPr id="135" name="Group 135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7" name="TextBox 137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3" name="TextBox 143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9" name="TextBox 14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5" name="TextBox 15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8" name="TextBox 15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1" name="TextBox 16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4" name="TextBox 164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7" name="TextBox 167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2031157" y="5783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9590707" y="0"/>
            <a:ext cx="6432186" cy="6303328"/>
          </a:xfrm>
          <a:custGeom>
            <a:avLst/>
            <a:gdLst/>
            <a:ahLst/>
            <a:cxnLst/>
            <a:rect l="l" t="t" r="r" b="b"/>
            <a:pathLst>
              <a:path w="6432186" h="6303328">
                <a:moveTo>
                  <a:pt x="0" y="0"/>
                </a:moveTo>
                <a:lnTo>
                  <a:pt x="6432186" y="0"/>
                </a:lnTo>
                <a:lnTo>
                  <a:pt x="6432186" y="6303328"/>
                </a:lnTo>
                <a:lnTo>
                  <a:pt x="0" y="6303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458867" y="6601239"/>
            <a:ext cx="9522968" cy="3166387"/>
          </a:xfrm>
          <a:custGeom>
            <a:avLst/>
            <a:gdLst/>
            <a:ahLst/>
            <a:cxnLst/>
            <a:rect l="l" t="t" r="r" b="b"/>
            <a:pathLst>
              <a:path w="9522968" h="3166387">
                <a:moveTo>
                  <a:pt x="0" y="0"/>
                </a:moveTo>
                <a:lnTo>
                  <a:pt x="9522968" y="0"/>
                </a:lnTo>
                <a:lnTo>
                  <a:pt x="9522968" y="3166387"/>
                </a:lnTo>
                <a:lnTo>
                  <a:pt x="0" y="31663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094237" y="3616929"/>
            <a:ext cx="5682470" cy="5372798"/>
          </a:xfrm>
          <a:custGeom>
            <a:avLst/>
            <a:gdLst/>
            <a:ahLst/>
            <a:cxnLst/>
            <a:rect l="l" t="t" r="r" b="b"/>
            <a:pathLst>
              <a:path w="5682470" h="5372798">
                <a:moveTo>
                  <a:pt x="0" y="0"/>
                </a:moveTo>
                <a:lnTo>
                  <a:pt x="5682470" y="0"/>
                </a:lnTo>
                <a:lnTo>
                  <a:pt x="5682470" y="5372798"/>
                </a:lnTo>
                <a:lnTo>
                  <a:pt x="0" y="537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PRE-PROCESSING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636022" y="2465228"/>
            <a:ext cx="6598899" cy="5713537"/>
          </a:xfrm>
          <a:custGeom>
            <a:avLst/>
            <a:gdLst/>
            <a:ahLst/>
            <a:cxnLst/>
            <a:rect l="l" t="t" r="r" b="b"/>
            <a:pathLst>
              <a:path w="6598899" h="5713537">
                <a:moveTo>
                  <a:pt x="0" y="0"/>
                </a:moveTo>
                <a:lnTo>
                  <a:pt x="6598900" y="0"/>
                </a:lnTo>
                <a:lnTo>
                  <a:pt x="6598900" y="5713537"/>
                </a:lnTo>
                <a:lnTo>
                  <a:pt x="0" y="5713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144000" y="296250"/>
            <a:ext cx="8092549" cy="5757499"/>
          </a:xfrm>
          <a:custGeom>
            <a:avLst/>
            <a:gdLst/>
            <a:ahLst/>
            <a:cxnLst/>
            <a:rect l="l" t="t" r="r" b="b"/>
            <a:pathLst>
              <a:path w="8092549" h="5757499">
                <a:moveTo>
                  <a:pt x="0" y="0"/>
                </a:moveTo>
                <a:lnTo>
                  <a:pt x="8092549" y="0"/>
                </a:lnTo>
                <a:lnTo>
                  <a:pt x="8092549" y="5757500"/>
                </a:lnTo>
                <a:lnTo>
                  <a:pt x="0" y="5757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9922744" y="6231524"/>
            <a:ext cx="6535061" cy="1947242"/>
          </a:xfrm>
          <a:custGeom>
            <a:avLst/>
            <a:gdLst/>
            <a:ahLst/>
            <a:cxnLst/>
            <a:rect l="l" t="t" r="r" b="b"/>
            <a:pathLst>
              <a:path w="6535061" h="1947242">
                <a:moveTo>
                  <a:pt x="0" y="0"/>
                </a:moveTo>
                <a:lnTo>
                  <a:pt x="6535061" y="0"/>
                </a:lnTo>
                <a:lnTo>
                  <a:pt x="6535061" y="1947241"/>
                </a:lnTo>
                <a:lnTo>
                  <a:pt x="0" y="19472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TextBox 68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447562" y="443918"/>
            <a:ext cx="9545578" cy="1718204"/>
          </a:xfrm>
          <a:custGeom>
            <a:avLst/>
            <a:gdLst/>
            <a:ahLst/>
            <a:cxnLst/>
            <a:rect l="l" t="t" r="r" b="b"/>
            <a:pathLst>
              <a:path w="9545578" h="1718204">
                <a:moveTo>
                  <a:pt x="0" y="0"/>
                </a:moveTo>
                <a:lnTo>
                  <a:pt x="9545578" y="0"/>
                </a:lnTo>
                <a:lnTo>
                  <a:pt x="9545578" y="1718204"/>
                </a:lnTo>
                <a:lnTo>
                  <a:pt x="0" y="1718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865277" y="3243599"/>
            <a:ext cx="8710149" cy="3799802"/>
          </a:xfrm>
          <a:custGeom>
            <a:avLst/>
            <a:gdLst/>
            <a:ahLst/>
            <a:cxnLst/>
            <a:rect l="l" t="t" r="r" b="b"/>
            <a:pathLst>
              <a:path w="8710149" h="3799802">
                <a:moveTo>
                  <a:pt x="0" y="0"/>
                </a:moveTo>
                <a:lnTo>
                  <a:pt x="8710149" y="0"/>
                </a:lnTo>
                <a:lnTo>
                  <a:pt x="8710149" y="3799802"/>
                </a:lnTo>
                <a:lnTo>
                  <a:pt x="0" y="3799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744687" y="178999"/>
            <a:ext cx="8120104" cy="2973988"/>
          </a:xfrm>
          <a:custGeom>
            <a:avLst/>
            <a:gdLst/>
            <a:ahLst/>
            <a:cxnLst/>
            <a:rect l="l" t="t" r="r" b="b"/>
            <a:pathLst>
              <a:path w="8120104" h="2973988">
                <a:moveTo>
                  <a:pt x="0" y="0"/>
                </a:moveTo>
                <a:lnTo>
                  <a:pt x="8120104" y="0"/>
                </a:lnTo>
                <a:lnTo>
                  <a:pt x="8120104" y="2973989"/>
                </a:lnTo>
                <a:lnTo>
                  <a:pt x="0" y="29739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388383" y="3497232"/>
            <a:ext cx="9663936" cy="3104539"/>
          </a:xfrm>
          <a:custGeom>
            <a:avLst/>
            <a:gdLst/>
            <a:ahLst/>
            <a:cxnLst/>
            <a:rect l="l" t="t" r="r" b="b"/>
            <a:pathLst>
              <a:path w="9663936" h="3104539">
                <a:moveTo>
                  <a:pt x="0" y="0"/>
                </a:moveTo>
                <a:lnTo>
                  <a:pt x="9663936" y="0"/>
                </a:lnTo>
                <a:lnTo>
                  <a:pt x="9663936" y="3104539"/>
                </a:lnTo>
                <a:lnTo>
                  <a:pt x="0" y="3104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8714262" y="6946016"/>
            <a:ext cx="9012178" cy="1802436"/>
          </a:xfrm>
          <a:custGeom>
            <a:avLst/>
            <a:gdLst/>
            <a:ahLst/>
            <a:cxnLst/>
            <a:rect l="l" t="t" r="r" b="b"/>
            <a:pathLst>
              <a:path w="9012178" h="1802436">
                <a:moveTo>
                  <a:pt x="0" y="0"/>
                </a:moveTo>
                <a:lnTo>
                  <a:pt x="9012178" y="0"/>
                </a:lnTo>
                <a:lnTo>
                  <a:pt x="9012178" y="1802435"/>
                </a:lnTo>
                <a:lnTo>
                  <a:pt x="0" y="1802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678040" y="2897866"/>
            <a:ext cx="6514864" cy="5507269"/>
          </a:xfrm>
          <a:custGeom>
            <a:avLst/>
            <a:gdLst/>
            <a:ahLst/>
            <a:cxnLst/>
            <a:rect l="l" t="t" r="r" b="b"/>
            <a:pathLst>
              <a:path w="6514864" h="5507269">
                <a:moveTo>
                  <a:pt x="0" y="0"/>
                </a:moveTo>
                <a:lnTo>
                  <a:pt x="6514864" y="0"/>
                </a:lnTo>
                <a:lnTo>
                  <a:pt x="6514864" y="5507268"/>
                </a:lnTo>
                <a:lnTo>
                  <a:pt x="0" y="5507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516552" y="552129"/>
            <a:ext cx="5895645" cy="8706171"/>
          </a:xfrm>
          <a:custGeom>
            <a:avLst/>
            <a:gdLst/>
            <a:ahLst/>
            <a:cxnLst/>
            <a:rect l="l" t="t" r="r" b="b"/>
            <a:pathLst>
              <a:path w="5895645" h="8706171">
                <a:moveTo>
                  <a:pt x="0" y="0"/>
                </a:moveTo>
                <a:lnTo>
                  <a:pt x="5895645" y="0"/>
                </a:lnTo>
                <a:lnTo>
                  <a:pt x="5895645" y="8706171"/>
                </a:lnTo>
                <a:lnTo>
                  <a:pt x="0" y="8706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639769" y="-456102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42303" y="1672374"/>
            <a:ext cx="5866784" cy="8095252"/>
          </a:xfrm>
          <a:custGeom>
            <a:avLst/>
            <a:gdLst/>
            <a:ahLst/>
            <a:cxnLst/>
            <a:rect l="l" t="t" r="r" b="b"/>
            <a:pathLst>
              <a:path w="5866784" h="8095252">
                <a:moveTo>
                  <a:pt x="0" y="0"/>
                </a:moveTo>
                <a:lnTo>
                  <a:pt x="5866784" y="0"/>
                </a:lnTo>
                <a:lnTo>
                  <a:pt x="5866784" y="8095252"/>
                </a:lnTo>
                <a:lnTo>
                  <a:pt x="0" y="80952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856361" y="552129"/>
            <a:ext cx="6727981" cy="9215498"/>
          </a:xfrm>
          <a:custGeom>
            <a:avLst/>
            <a:gdLst/>
            <a:ahLst/>
            <a:cxnLst/>
            <a:rect l="l" t="t" r="r" b="b"/>
            <a:pathLst>
              <a:path w="6727981" h="9215498">
                <a:moveTo>
                  <a:pt x="0" y="0"/>
                </a:moveTo>
                <a:lnTo>
                  <a:pt x="6727981" y="0"/>
                </a:lnTo>
                <a:lnTo>
                  <a:pt x="6727981" y="9215497"/>
                </a:lnTo>
                <a:lnTo>
                  <a:pt x="0" y="92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641186" y="1895559"/>
            <a:ext cx="6588571" cy="8073941"/>
          </a:xfrm>
          <a:custGeom>
            <a:avLst/>
            <a:gdLst/>
            <a:ahLst/>
            <a:cxnLst/>
            <a:rect l="l" t="t" r="r" b="b"/>
            <a:pathLst>
              <a:path w="6588571" h="8073941">
                <a:moveTo>
                  <a:pt x="0" y="0"/>
                </a:moveTo>
                <a:lnTo>
                  <a:pt x="6588571" y="0"/>
                </a:lnTo>
                <a:lnTo>
                  <a:pt x="6588571" y="8073941"/>
                </a:lnTo>
                <a:lnTo>
                  <a:pt x="0" y="8073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332798" y="771344"/>
            <a:ext cx="6943882" cy="7977108"/>
          </a:xfrm>
          <a:custGeom>
            <a:avLst/>
            <a:gdLst/>
            <a:ahLst/>
            <a:cxnLst/>
            <a:rect l="l" t="t" r="r" b="b"/>
            <a:pathLst>
              <a:path w="6943882" h="7977108">
                <a:moveTo>
                  <a:pt x="0" y="0"/>
                </a:moveTo>
                <a:lnTo>
                  <a:pt x="6943882" y="0"/>
                </a:lnTo>
                <a:lnTo>
                  <a:pt x="6943882" y="7977107"/>
                </a:lnTo>
                <a:lnTo>
                  <a:pt x="0" y="79771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49837" y="2499116"/>
            <a:ext cx="7571269" cy="1432980"/>
          </a:xfrm>
          <a:custGeom>
            <a:avLst/>
            <a:gdLst/>
            <a:ahLst/>
            <a:cxnLst/>
            <a:rect l="l" t="t" r="r" b="b"/>
            <a:pathLst>
              <a:path w="7571269" h="1432980">
                <a:moveTo>
                  <a:pt x="0" y="0"/>
                </a:moveTo>
                <a:lnTo>
                  <a:pt x="7571269" y="0"/>
                </a:lnTo>
                <a:lnTo>
                  <a:pt x="7571269" y="1432981"/>
                </a:lnTo>
                <a:lnTo>
                  <a:pt x="0" y="1432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511540" y="278912"/>
            <a:ext cx="6586398" cy="7306369"/>
          </a:xfrm>
          <a:custGeom>
            <a:avLst/>
            <a:gdLst/>
            <a:ahLst/>
            <a:cxnLst/>
            <a:rect l="l" t="t" r="r" b="b"/>
            <a:pathLst>
              <a:path w="6586398" h="7306369">
                <a:moveTo>
                  <a:pt x="0" y="0"/>
                </a:moveTo>
                <a:lnTo>
                  <a:pt x="6586398" y="0"/>
                </a:lnTo>
                <a:lnTo>
                  <a:pt x="6586398" y="7306369"/>
                </a:lnTo>
                <a:lnTo>
                  <a:pt x="0" y="73063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8672769" y="8024746"/>
            <a:ext cx="8263941" cy="2262254"/>
          </a:xfrm>
          <a:custGeom>
            <a:avLst/>
            <a:gdLst/>
            <a:ahLst/>
            <a:cxnLst/>
            <a:rect l="l" t="t" r="r" b="b"/>
            <a:pathLst>
              <a:path w="8263941" h="2262254">
                <a:moveTo>
                  <a:pt x="0" y="0"/>
                </a:moveTo>
                <a:lnTo>
                  <a:pt x="8263940" y="0"/>
                </a:lnTo>
                <a:lnTo>
                  <a:pt x="8263940" y="2262254"/>
                </a:lnTo>
                <a:lnTo>
                  <a:pt x="0" y="22622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9956319" y="0"/>
            <a:ext cx="5696840" cy="7215997"/>
          </a:xfrm>
          <a:custGeom>
            <a:avLst/>
            <a:gdLst/>
            <a:ahLst/>
            <a:cxnLst/>
            <a:rect l="l" t="t" r="r" b="b"/>
            <a:pathLst>
              <a:path w="5696840" h="7215997">
                <a:moveTo>
                  <a:pt x="0" y="0"/>
                </a:moveTo>
                <a:lnTo>
                  <a:pt x="5696840" y="0"/>
                </a:lnTo>
                <a:lnTo>
                  <a:pt x="5696840" y="7215997"/>
                </a:lnTo>
                <a:lnTo>
                  <a:pt x="0" y="7215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799038" y="7554476"/>
            <a:ext cx="8011403" cy="2213150"/>
          </a:xfrm>
          <a:custGeom>
            <a:avLst/>
            <a:gdLst/>
            <a:ahLst/>
            <a:cxnLst/>
            <a:rect l="l" t="t" r="r" b="b"/>
            <a:pathLst>
              <a:path w="8011403" h="2213150">
                <a:moveTo>
                  <a:pt x="0" y="0"/>
                </a:moveTo>
                <a:lnTo>
                  <a:pt x="8011402" y="0"/>
                </a:lnTo>
                <a:lnTo>
                  <a:pt x="8011402" y="2213150"/>
                </a:lnTo>
                <a:lnTo>
                  <a:pt x="0" y="2213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2" name="Group 12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78" name="TextBox 78"/>
          <p:cNvSpPr txBox="1"/>
          <p:nvPr/>
        </p:nvSpPr>
        <p:spPr>
          <a:xfrm>
            <a:off x="0" y="377319"/>
            <a:ext cx="8128000" cy="948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AGE : Age group of the driver (e.g., 16–25, 26–39, etc.)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GENDER :  Gender of the driver (male or female)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RACE : Ethnic background of the driver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DRIVING_EXPERIENCE: Driver’s experience in years (in ranges like 0-9y, 10-19y, etc.)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EDUCATION: Driver’s hig</a:t>
            </a:r>
            <a:r>
              <a:rPr lang="en-US" sz="203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hest edu</a:t>
            </a: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cation level (no</a:t>
            </a:r>
            <a:r>
              <a:rPr lang="en-US" sz="203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ne, highschool,</a:t>
            </a: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univ</a:t>
            </a:r>
            <a:r>
              <a:rPr lang="en-US" sz="203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ersity, e</a:t>
            </a: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tc.)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INCOME: Income</a:t>
            </a:r>
            <a:r>
              <a:rPr lang="en-US" sz="203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grou</a:t>
            </a: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 (poverty,</a:t>
            </a:r>
            <a:r>
              <a:rPr lang="en-US" sz="203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</a:t>
            </a:r>
            <a:r>
              <a:rPr lang="en-US" sz="203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orking c</a:t>
            </a: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lass, mid</a:t>
            </a:r>
            <a:r>
              <a:rPr lang="en-US" sz="203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dl</a:t>
            </a: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 class, </a:t>
            </a:r>
            <a:r>
              <a:rPr lang="en-US" sz="203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upper clas</a:t>
            </a: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VEHICLE_OWNERSHIP: Whether the driver owns a vehicle (1 = yes, 0 =no)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VEHICLE_YEAR: Whether the vehicle is newer (after 2015) or older (before 2015)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MARRIED: Marital status (1 = married, 0 = not married)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CHILDREN: Number of children the driver has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79" name="Group 79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0" name="Group 80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4" name="Freeform 104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5" name="Group 105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2" name="Freeform 132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3" name="Group 133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5" name="TextBox 135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9207086" y="298129"/>
            <a:ext cx="7195307" cy="8706171"/>
          </a:xfrm>
          <a:custGeom>
            <a:avLst/>
            <a:gdLst/>
            <a:ahLst/>
            <a:cxnLst/>
            <a:rect l="l" t="t" r="r" b="b"/>
            <a:pathLst>
              <a:path w="7195307" h="8706171">
                <a:moveTo>
                  <a:pt x="0" y="0"/>
                </a:moveTo>
                <a:lnTo>
                  <a:pt x="7195306" y="0"/>
                </a:lnTo>
                <a:lnTo>
                  <a:pt x="7195306" y="8706171"/>
                </a:lnTo>
                <a:lnTo>
                  <a:pt x="0" y="8706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06842" y="4276742"/>
            <a:ext cx="7657261" cy="2268463"/>
          </a:xfrm>
          <a:custGeom>
            <a:avLst/>
            <a:gdLst/>
            <a:ahLst/>
            <a:cxnLst/>
            <a:rect l="l" t="t" r="r" b="b"/>
            <a:pathLst>
              <a:path w="7657261" h="2268463">
                <a:moveTo>
                  <a:pt x="0" y="0"/>
                </a:moveTo>
                <a:lnTo>
                  <a:pt x="7657260" y="0"/>
                </a:lnTo>
                <a:lnTo>
                  <a:pt x="7657260" y="2268464"/>
                </a:lnTo>
                <a:lnTo>
                  <a:pt x="0" y="226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9144000" y="552129"/>
            <a:ext cx="8226651" cy="7913113"/>
          </a:xfrm>
          <a:custGeom>
            <a:avLst/>
            <a:gdLst/>
            <a:ahLst/>
            <a:cxnLst/>
            <a:rect l="l" t="t" r="r" b="b"/>
            <a:pathLst>
              <a:path w="8226651" h="7913113">
                <a:moveTo>
                  <a:pt x="0" y="0"/>
                </a:moveTo>
                <a:lnTo>
                  <a:pt x="8226651" y="0"/>
                </a:lnTo>
                <a:lnTo>
                  <a:pt x="8226651" y="7913112"/>
                </a:lnTo>
                <a:lnTo>
                  <a:pt x="0" y="79131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398510" y="4167460"/>
            <a:ext cx="7073924" cy="1918802"/>
          </a:xfrm>
          <a:custGeom>
            <a:avLst/>
            <a:gdLst/>
            <a:ahLst/>
            <a:cxnLst/>
            <a:rect l="l" t="t" r="r" b="b"/>
            <a:pathLst>
              <a:path w="7073924" h="1918802">
                <a:moveTo>
                  <a:pt x="0" y="0"/>
                </a:moveTo>
                <a:lnTo>
                  <a:pt x="7073924" y="0"/>
                </a:lnTo>
                <a:lnTo>
                  <a:pt x="7073924" y="1918802"/>
                </a:lnTo>
                <a:lnTo>
                  <a:pt x="0" y="1918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373530" y="1863399"/>
            <a:ext cx="7238991" cy="2332319"/>
          </a:xfrm>
          <a:custGeom>
            <a:avLst/>
            <a:gdLst/>
            <a:ahLst/>
            <a:cxnLst/>
            <a:rect l="l" t="t" r="r" b="b"/>
            <a:pathLst>
              <a:path w="7238991" h="2332319">
                <a:moveTo>
                  <a:pt x="0" y="0"/>
                </a:moveTo>
                <a:lnTo>
                  <a:pt x="7238991" y="0"/>
                </a:lnTo>
                <a:lnTo>
                  <a:pt x="7238991" y="2332319"/>
                </a:lnTo>
                <a:lnTo>
                  <a:pt x="0" y="2332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028700" y="4481468"/>
            <a:ext cx="5605807" cy="5805223"/>
          </a:xfrm>
          <a:custGeom>
            <a:avLst/>
            <a:gdLst/>
            <a:ahLst/>
            <a:cxnLst/>
            <a:rect l="l" t="t" r="r" b="b"/>
            <a:pathLst>
              <a:path w="5605807" h="5805223">
                <a:moveTo>
                  <a:pt x="0" y="0"/>
                </a:moveTo>
                <a:lnTo>
                  <a:pt x="5605807" y="0"/>
                </a:lnTo>
                <a:lnTo>
                  <a:pt x="5605807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8395550" y="1431343"/>
            <a:ext cx="9649601" cy="3196430"/>
          </a:xfrm>
          <a:custGeom>
            <a:avLst/>
            <a:gdLst/>
            <a:ahLst/>
            <a:cxnLst/>
            <a:rect l="l" t="t" r="r" b="b"/>
            <a:pathLst>
              <a:path w="9649601" h="3196430">
                <a:moveTo>
                  <a:pt x="0" y="0"/>
                </a:moveTo>
                <a:lnTo>
                  <a:pt x="9649602" y="0"/>
                </a:lnTo>
                <a:lnTo>
                  <a:pt x="9649602" y="3196431"/>
                </a:lnTo>
                <a:lnTo>
                  <a:pt x="0" y="3196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8395550" y="5037764"/>
            <a:ext cx="9649601" cy="3075810"/>
          </a:xfrm>
          <a:custGeom>
            <a:avLst/>
            <a:gdLst/>
            <a:ahLst/>
            <a:cxnLst/>
            <a:rect l="l" t="t" r="r" b="b"/>
            <a:pathLst>
              <a:path w="9649601" h="3075810">
                <a:moveTo>
                  <a:pt x="0" y="0"/>
                </a:moveTo>
                <a:lnTo>
                  <a:pt x="9649602" y="0"/>
                </a:lnTo>
                <a:lnTo>
                  <a:pt x="9649602" y="3075810"/>
                </a:lnTo>
                <a:lnTo>
                  <a:pt x="0" y="3075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2" name="TextBox 72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373530" y="2582165"/>
            <a:ext cx="7397805" cy="5596600"/>
          </a:xfrm>
          <a:custGeom>
            <a:avLst/>
            <a:gdLst/>
            <a:ahLst/>
            <a:cxnLst/>
            <a:rect l="l" t="t" r="r" b="b"/>
            <a:pathLst>
              <a:path w="7397805" h="5596600">
                <a:moveTo>
                  <a:pt x="0" y="0"/>
                </a:moveTo>
                <a:lnTo>
                  <a:pt x="7397804" y="0"/>
                </a:lnTo>
                <a:lnTo>
                  <a:pt x="7397804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856379" y="552129"/>
            <a:ext cx="6727944" cy="7826660"/>
          </a:xfrm>
          <a:custGeom>
            <a:avLst/>
            <a:gdLst/>
            <a:ahLst/>
            <a:cxnLst/>
            <a:rect l="l" t="t" r="r" b="b"/>
            <a:pathLst>
              <a:path w="6727944" h="7826660">
                <a:moveTo>
                  <a:pt x="0" y="0"/>
                </a:moveTo>
                <a:lnTo>
                  <a:pt x="6727944" y="0"/>
                </a:lnTo>
                <a:lnTo>
                  <a:pt x="6727944" y="7826660"/>
                </a:lnTo>
                <a:lnTo>
                  <a:pt x="0" y="7826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514210" y="2041198"/>
            <a:ext cx="6933244" cy="8023552"/>
          </a:xfrm>
          <a:custGeom>
            <a:avLst/>
            <a:gdLst/>
            <a:ahLst/>
            <a:cxnLst/>
            <a:rect l="l" t="t" r="r" b="b"/>
            <a:pathLst>
              <a:path w="6933244" h="8023552">
                <a:moveTo>
                  <a:pt x="0" y="0"/>
                </a:moveTo>
                <a:lnTo>
                  <a:pt x="6933244" y="0"/>
                </a:lnTo>
                <a:lnTo>
                  <a:pt x="6933244" y="8023552"/>
                </a:lnTo>
                <a:lnTo>
                  <a:pt x="0" y="8023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634799" y="419840"/>
            <a:ext cx="7171104" cy="8838460"/>
          </a:xfrm>
          <a:custGeom>
            <a:avLst/>
            <a:gdLst/>
            <a:ahLst/>
            <a:cxnLst/>
            <a:rect l="l" t="t" r="r" b="b"/>
            <a:pathLst>
              <a:path w="7171104" h="8838460">
                <a:moveTo>
                  <a:pt x="0" y="0"/>
                </a:moveTo>
                <a:lnTo>
                  <a:pt x="7171104" y="0"/>
                </a:lnTo>
                <a:lnTo>
                  <a:pt x="7171104" y="8838460"/>
                </a:lnTo>
                <a:lnTo>
                  <a:pt x="0" y="8838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729615" y="1968873"/>
            <a:ext cx="6717839" cy="8064127"/>
          </a:xfrm>
          <a:custGeom>
            <a:avLst/>
            <a:gdLst/>
            <a:ahLst/>
            <a:cxnLst/>
            <a:rect l="l" t="t" r="r" b="b"/>
            <a:pathLst>
              <a:path w="6717839" h="8064127">
                <a:moveTo>
                  <a:pt x="0" y="0"/>
                </a:moveTo>
                <a:lnTo>
                  <a:pt x="6717839" y="0"/>
                </a:lnTo>
                <a:lnTo>
                  <a:pt x="6717839" y="8064127"/>
                </a:lnTo>
                <a:lnTo>
                  <a:pt x="0" y="8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144000" y="360101"/>
            <a:ext cx="7698038" cy="8656768"/>
          </a:xfrm>
          <a:custGeom>
            <a:avLst/>
            <a:gdLst/>
            <a:ahLst/>
            <a:cxnLst/>
            <a:rect l="l" t="t" r="r" b="b"/>
            <a:pathLst>
              <a:path w="7698038" h="8656768">
                <a:moveTo>
                  <a:pt x="0" y="0"/>
                </a:moveTo>
                <a:lnTo>
                  <a:pt x="7698038" y="0"/>
                </a:lnTo>
                <a:lnTo>
                  <a:pt x="7698038" y="8656768"/>
                </a:lnTo>
                <a:lnTo>
                  <a:pt x="0" y="8656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233062" y="2668505"/>
            <a:ext cx="7404819" cy="1915997"/>
          </a:xfrm>
          <a:custGeom>
            <a:avLst/>
            <a:gdLst/>
            <a:ahLst/>
            <a:cxnLst/>
            <a:rect l="l" t="t" r="r" b="b"/>
            <a:pathLst>
              <a:path w="7404819" h="1915997">
                <a:moveTo>
                  <a:pt x="0" y="0"/>
                </a:moveTo>
                <a:lnTo>
                  <a:pt x="7404820" y="0"/>
                </a:lnTo>
                <a:lnTo>
                  <a:pt x="7404820" y="1915997"/>
                </a:lnTo>
                <a:lnTo>
                  <a:pt x="0" y="1915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639364" y="270481"/>
            <a:ext cx="7619936" cy="8413969"/>
          </a:xfrm>
          <a:custGeom>
            <a:avLst/>
            <a:gdLst/>
            <a:ahLst/>
            <a:cxnLst/>
            <a:rect l="l" t="t" r="r" b="b"/>
            <a:pathLst>
              <a:path w="7619936" h="8413969">
                <a:moveTo>
                  <a:pt x="0" y="0"/>
                </a:moveTo>
                <a:lnTo>
                  <a:pt x="7619936" y="0"/>
                </a:lnTo>
                <a:lnTo>
                  <a:pt x="7619936" y="8413969"/>
                </a:lnTo>
                <a:lnTo>
                  <a:pt x="0" y="8413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373530" y="6545206"/>
            <a:ext cx="7404819" cy="2850855"/>
          </a:xfrm>
          <a:custGeom>
            <a:avLst/>
            <a:gdLst/>
            <a:ahLst/>
            <a:cxnLst/>
            <a:rect l="l" t="t" r="r" b="b"/>
            <a:pathLst>
              <a:path w="7404819" h="2850855">
                <a:moveTo>
                  <a:pt x="0" y="0"/>
                </a:moveTo>
                <a:lnTo>
                  <a:pt x="7404819" y="0"/>
                </a:lnTo>
                <a:lnTo>
                  <a:pt x="7404819" y="2850855"/>
                </a:lnTo>
                <a:lnTo>
                  <a:pt x="0" y="2850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9061689" y="509326"/>
            <a:ext cx="8197611" cy="9258300"/>
          </a:xfrm>
          <a:custGeom>
            <a:avLst/>
            <a:gdLst/>
            <a:ahLst/>
            <a:cxnLst/>
            <a:rect l="l" t="t" r="r" b="b"/>
            <a:pathLst>
              <a:path w="8197611" h="9258300">
                <a:moveTo>
                  <a:pt x="0" y="0"/>
                </a:moveTo>
                <a:lnTo>
                  <a:pt x="8197611" y="0"/>
                </a:lnTo>
                <a:lnTo>
                  <a:pt x="819761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0" y="5246724"/>
            <a:ext cx="8032989" cy="2932041"/>
          </a:xfrm>
          <a:custGeom>
            <a:avLst/>
            <a:gdLst/>
            <a:ahLst/>
            <a:cxnLst/>
            <a:rect l="l" t="t" r="r" b="b"/>
            <a:pathLst>
              <a:path w="8032989" h="2932041">
                <a:moveTo>
                  <a:pt x="0" y="0"/>
                </a:moveTo>
                <a:lnTo>
                  <a:pt x="8032989" y="0"/>
                </a:lnTo>
                <a:lnTo>
                  <a:pt x="8032989" y="2932041"/>
                </a:lnTo>
                <a:lnTo>
                  <a:pt x="0" y="29320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742422" y="552129"/>
            <a:ext cx="8467458" cy="8451950"/>
          </a:xfrm>
          <a:custGeom>
            <a:avLst/>
            <a:gdLst/>
            <a:ahLst/>
            <a:cxnLst/>
            <a:rect l="l" t="t" r="r" b="b"/>
            <a:pathLst>
              <a:path w="8467458" h="8451950">
                <a:moveTo>
                  <a:pt x="0" y="0"/>
                </a:moveTo>
                <a:lnTo>
                  <a:pt x="8467458" y="0"/>
                </a:lnTo>
                <a:lnTo>
                  <a:pt x="8467458" y="8451949"/>
                </a:lnTo>
                <a:lnTo>
                  <a:pt x="0" y="8451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24373" y="5143500"/>
            <a:ext cx="7622198" cy="3096518"/>
          </a:xfrm>
          <a:custGeom>
            <a:avLst/>
            <a:gdLst/>
            <a:ahLst/>
            <a:cxnLst/>
            <a:rect l="l" t="t" r="r" b="b"/>
            <a:pathLst>
              <a:path w="7622198" h="3096518">
                <a:moveTo>
                  <a:pt x="0" y="0"/>
                </a:moveTo>
                <a:lnTo>
                  <a:pt x="7622198" y="0"/>
                </a:lnTo>
                <a:lnTo>
                  <a:pt x="7622198" y="3096518"/>
                </a:lnTo>
                <a:lnTo>
                  <a:pt x="0" y="3096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742422" y="753821"/>
            <a:ext cx="9120949" cy="8504479"/>
          </a:xfrm>
          <a:custGeom>
            <a:avLst/>
            <a:gdLst/>
            <a:ahLst/>
            <a:cxnLst/>
            <a:rect l="l" t="t" r="r" b="b"/>
            <a:pathLst>
              <a:path w="9120949" h="8504479">
                <a:moveTo>
                  <a:pt x="0" y="0"/>
                </a:moveTo>
                <a:lnTo>
                  <a:pt x="9120949" y="0"/>
                </a:lnTo>
                <a:lnTo>
                  <a:pt x="9120949" y="8504479"/>
                </a:lnTo>
                <a:lnTo>
                  <a:pt x="0" y="8504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282105" y="5006060"/>
            <a:ext cx="7749634" cy="3264533"/>
          </a:xfrm>
          <a:custGeom>
            <a:avLst/>
            <a:gdLst/>
            <a:ahLst/>
            <a:cxnLst/>
            <a:rect l="l" t="t" r="r" b="b"/>
            <a:pathLst>
              <a:path w="7749634" h="3264533">
                <a:moveTo>
                  <a:pt x="0" y="0"/>
                </a:moveTo>
                <a:lnTo>
                  <a:pt x="7749634" y="0"/>
                </a:lnTo>
                <a:lnTo>
                  <a:pt x="7749634" y="3264534"/>
                </a:lnTo>
                <a:lnTo>
                  <a:pt x="0" y="3264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2" name="Group 12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78" name="TextBox 78"/>
          <p:cNvSpPr txBox="1"/>
          <p:nvPr/>
        </p:nvSpPr>
        <p:spPr>
          <a:xfrm>
            <a:off x="0" y="377319"/>
            <a:ext cx="8128000" cy="690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ANNUAL_MILEAGE : Estimated miles driven per year</a:t>
            </a: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SPEEDING_VIOLATIONS : Number of speeding tickets</a:t>
            </a: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PAST_ACCIDENTS : Number of past accidents</a:t>
            </a: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2849"/>
              </a:lnSpc>
              <a:spcBef>
                <a:spcPct val="0"/>
              </a:spcBef>
            </a:pPr>
            <a:r>
              <a:rPr lang="en-US" sz="20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DUIS : Number of DUI (Driving Under Influence) offenses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0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r>
              <a:rPr lang="en-US" sz="23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CREDIT_SCORE : Credit score of the driver (continuous numerical feature)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3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r>
              <a:rPr lang="en-US" sz="23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🎯 Target Variable : OUTCOME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r>
              <a:rPr lang="en-US" sz="2335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Whether the  driver filed an insurance claim (1 = yes, 0 = no)</a:t>
            </a: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3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3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>
              <a:lnSpc>
                <a:spcPts val="3269"/>
              </a:lnSpc>
              <a:spcBef>
                <a:spcPct val="0"/>
              </a:spcBef>
            </a:pPr>
            <a:endParaRPr lang="en-US" sz="2335" u="non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79" name="Group 79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0" name="Group 80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4" name="Freeform 104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5" name="Group 105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2" name="Freeform 132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3" name="Group 133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5" name="TextBox 135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6" name="Group 136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392910" y="552129"/>
            <a:ext cx="9654883" cy="5569620"/>
          </a:xfrm>
          <a:custGeom>
            <a:avLst/>
            <a:gdLst/>
            <a:ahLst/>
            <a:cxnLst/>
            <a:rect l="l" t="t" r="r" b="b"/>
            <a:pathLst>
              <a:path w="9654883" h="5569620">
                <a:moveTo>
                  <a:pt x="0" y="0"/>
                </a:moveTo>
                <a:lnTo>
                  <a:pt x="9654883" y="0"/>
                </a:lnTo>
                <a:lnTo>
                  <a:pt x="9654883" y="5569619"/>
                </a:lnTo>
                <a:lnTo>
                  <a:pt x="0" y="5569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TextBox 69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742422" y="1028700"/>
            <a:ext cx="9355474" cy="8229600"/>
          </a:xfrm>
          <a:custGeom>
            <a:avLst/>
            <a:gdLst/>
            <a:ahLst/>
            <a:cxnLst/>
            <a:rect l="l" t="t" r="r" b="b"/>
            <a:pathLst>
              <a:path w="9355474" h="8229600">
                <a:moveTo>
                  <a:pt x="0" y="0"/>
                </a:moveTo>
                <a:lnTo>
                  <a:pt x="9355473" y="0"/>
                </a:lnTo>
                <a:lnTo>
                  <a:pt x="93554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TextBox 69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551887" y="552129"/>
            <a:ext cx="9336929" cy="7626637"/>
          </a:xfrm>
          <a:custGeom>
            <a:avLst/>
            <a:gdLst/>
            <a:ahLst/>
            <a:cxnLst/>
            <a:rect l="l" t="t" r="r" b="b"/>
            <a:pathLst>
              <a:path w="9336929" h="7626637">
                <a:moveTo>
                  <a:pt x="0" y="0"/>
                </a:moveTo>
                <a:lnTo>
                  <a:pt x="9336929" y="0"/>
                </a:lnTo>
                <a:lnTo>
                  <a:pt x="9336929" y="7626636"/>
                </a:lnTo>
                <a:lnTo>
                  <a:pt x="0" y="7626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TextBox 69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299629" y="2175320"/>
            <a:ext cx="7271685" cy="7592306"/>
          </a:xfrm>
          <a:custGeom>
            <a:avLst/>
            <a:gdLst/>
            <a:ahLst/>
            <a:cxnLst/>
            <a:rect l="l" t="t" r="r" b="b"/>
            <a:pathLst>
              <a:path w="7271685" h="7592306">
                <a:moveTo>
                  <a:pt x="0" y="0"/>
                </a:moveTo>
                <a:lnTo>
                  <a:pt x="7271686" y="0"/>
                </a:lnTo>
                <a:lnTo>
                  <a:pt x="7271686" y="7592306"/>
                </a:lnTo>
                <a:lnTo>
                  <a:pt x="0" y="7592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742422" y="809446"/>
            <a:ext cx="8518482" cy="8161255"/>
          </a:xfrm>
          <a:custGeom>
            <a:avLst/>
            <a:gdLst/>
            <a:ahLst/>
            <a:cxnLst/>
            <a:rect l="l" t="t" r="r" b="b"/>
            <a:pathLst>
              <a:path w="8518482" h="8161255">
                <a:moveTo>
                  <a:pt x="0" y="0"/>
                </a:moveTo>
                <a:lnTo>
                  <a:pt x="8518481" y="0"/>
                </a:lnTo>
                <a:lnTo>
                  <a:pt x="8518481" y="8161255"/>
                </a:lnTo>
                <a:lnTo>
                  <a:pt x="0" y="81612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756970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483832" y="326113"/>
            <a:ext cx="9473038" cy="1953814"/>
          </a:xfrm>
          <a:custGeom>
            <a:avLst/>
            <a:gdLst/>
            <a:ahLst/>
            <a:cxnLst/>
            <a:rect l="l" t="t" r="r" b="b"/>
            <a:pathLst>
              <a:path w="9473038" h="1953814">
                <a:moveTo>
                  <a:pt x="0" y="0"/>
                </a:moveTo>
                <a:lnTo>
                  <a:pt x="9473038" y="0"/>
                </a:lnTo>
                <a:lnTo>
                  <a:pt x="9473038" y="1953814"/>
                </a:lnTo>
                <a:lnTo>
                  <a:pt x="0" y="1953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829225" y="2685987"/>
            <a:ext cx="8782252" cy="7601013"/>
          </a:xfrm>
          <a:custGeom>
            <a:avLst/>
            <a:gdLst/>
            <a:ahLst/>
            <a:cxnLst/>
            <a:rect l="l" t="t" r="r" b="b"/>
            <a:pathLst>
              <a:path w="8782252" h="7601013">
                <a:moveTo>
                  <a:pt x="0" y="0"/>
                </a:moveTo>
                <a:lnTo>
                  <a:pt x="8782252" y="0"/>
                </a:lnTo>
                <a:lnTo>
                  <a:pt x="8782252" y="7601013"/>
                </a:lnTo>
                <a:lnTo>
                  <a:pt x="0" y="76010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028700" y="1665994"/>
            <a:ext cx="5644462" cy="2624791"/>
          </a:xfrm>
          <a:custGeom>
            <a:avLst/>
            <a:gdLst/>
            <a:ahLst/>
            <a:cxnLst/>
            <a:rect l="l" t="t" r="r" b="b"/>
            <a:pathLst>
              <a:path w="5644462" h="2624791">
                <a:moveTo>
                  <a:pt x="0" y="0"/>
                </a:moveTo>
                <a:lnTo>
                  <a:pt x="5644462" y="0"/>
                </a:lnTo>
                <a:lnTo>
                  <a:pt x="5644462" y="2624790"/>
                </a:lnTo>
                <a:lnTo>
                  <a:pt x="0" y="26247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103994" y="6117950"/>
            <a:ext cx="7493874" cy="2060815"/>
          </a:xfrm>
          <a:custGeom>
            <a:avLst/>
            <a:gdLst/>
            <a:ahLst/>
            <a:cxnLst/>
            <a:rect l="l" t="t" r="r" b="b"/>
            <a:pathLst>
              <a:path w="7493874" h="2060815">
                <a:moveTo>
                  <a:pt x="0" y="0"/>
                </a:moveTo>
                <a:lnTo>
                  <a:pt x="7493874" y="0"/>
                </a:lnTo>
                <a:lnTo>
                  <a:pt x="7493874" y="2060815"/>
                </a:lnTo>
                <a:lnTo>
                  <a:pt x="0" y="2060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2" name="TextBox 72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898564" y="552129"/>
            <a:ext cx="8016260" cy="8410254"/>
          </a:xfrm>
          <a:custGeom>
            <a:avLst/>
            <a:gdLst/>
            <a:ahLst/>
            <a:cxnLst/>
            <a:rect l="l" t="t" r="r" b="b"/>
            <a:pathLst>
              <a:path w="8016260" h="8410254">
                <a:moveTo>
                  <a:pt x="0" y="0"/>
                </a:moveTo>
                <a:lnTo>
                  <a:pt x="8016259" y="0"/>
                </a:lnTo>
                <a:lnTo>
                  <a:pt x="8016259" y="8410253"/>
                </a:lnTo>
                <a:lnTo>
                  <a:pt x="0" y="8410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311075" y="2148084"/>
            <a:ext cx="5131914" cy="1510797"/>
          </a:xfrm>
          <a:custGeom>
            <a:avLst/>
            <a:gdLst/>
            <a:ahLst/>
            <a:cxnLst/>
            <a:rect l="l" t="t" r="r" b="b"/>
            <a:pathLst>
              <a:path w="5131914" h="1510797">
                <a:moveTo>
                  <a:pt x="0" y="0"/>
                </a:moveTo>
                <a:lnTo>
                  <a:pt x="5131914" y="0"/>
                </a:lnTo>
                <a:lnTo>
                  <a:pt x="5131914" y="1510797"/>
                </a:lnTo>
                <a:lnTo>
                  <a:pt x="0" y="1510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597655" y="5868506"/>
            <a:ext cx="6849799" cy="1900819"/>
          </a:xfrm>
          <a:custGeom>
            <a:avLst/>
            <a:gdLst/>
            <a:ahLst/>
            <a:cxnLst/>
            <a:rect l="l" t="t" r="r" b="b"/>
            <a:pathLst>
              <a:path w="6849799" h="1900819">
                <a:moveTo>
                  <a:pt x="0" y="0"/>
                </a:moveTo>
                <a:lnTo>
                  <a:pt x="6849799" y="0"/>
                </a:lnTo>
                <a:lnTo>
                  <a:pt x="6849799" y="1900819"/>
                </a:lnTo>
                <a:lnTo>
                  <a:pt x="0" y="19008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408723" y="298129"/>
            <a:ext cx="9623257" cy="3936787"/>
          </a:xfrm>
          <a:custGeom>
            <a:avLst/>
            <a:gdLst/>
            <a:ahLst/>
            <a:cxnLst/>
            <a:rect l="l" t="t" r="r" b="b"/>
            <a:pathLst>
              <a:path w="9623257" h="3936787">
                <a:moveTo>
                  <a:pt x="0" y="0"/>
                </a:moveTo>
                <a:lnTo>
                  <a:pt x="9623257" y="0"/>
                </a:lnTo>
                <a:lnTo>
                  <a:pt x="9623257" y="3936787"/>
                </a:lnTo>
                <a:lnTo>
                  <a:pt x="0" y="3936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408723" y="4847736"/>
            <a:ext cx="9623257" cy="4919890"/>
          </a:xfrm>
          <a:custGeom>
            <a:avLst/>
            <a:gdLst/>
            <a:ahLst/>
            <a:cxnLst/>
            <a:rect l="l" t="t" r="r" b="b"/>
            <a:pathLst>
              <a:path w="9623257" h="4919890">
                <a:moveTo>
                  <a:pt x="0" y="0"/>
                </a:moveTo>
                <a:lnTo>
                  <a:pt x="9623257" y="0"/>
                </a:lnTo>
                <a:lnTo>
                  <a:pt x="9623257" y="4919890"/>
                </a:lnTo>
                <a:lnTo>
                  <a:pt x="0" y="4919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9144000" y="65349"/>
            <a:ext cx="7814009" cy="9192951"/>
          </a:xfrm>
          <a:custGeom>
            <a:avLst/>
            <a:gdLst/>
            <a:ahLst/>
            <a:cxnLst/>
            <a:rect l="l" t="t" r="r" b="b"/>
            <a:pathLst>
              <a:path w="7814009" h="9192951">
                <a:moveTo>
                  <a:pt x="0" y="0"/>
                </a:moveTo>
                <a:lnTo>
                  <a:pt x="7814009" y="0"/>
                </a:lnTo>
                <a:lnTo>
                  <a:pt x="7814009" y="9192951"/>
                </a:lnTo>
                <a:lnTo>
                  <a:pt x="0" y="9192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24831" y="4661824"/>
            <a:ext cx="7621281" cy="2334017"/>
          </a:xfrm>
          <a:custGeom>
            <a:avLst/>
            <a:gdLst/>
            <a:ahLst/>
            <a:cxnLst/>
            <a:rect l="l" t="t" r="r" b="b"/>
            <a:pathLst>
              <a:path w="7621281" h="2334017">
                <a:moveTo>
                  <a:pt x="0" y="0"/>
                </a:moveTo>
                <a:lnTo>
                  <a:pt x="7621281" y="0"/>
                </a:lnTo>
                <a:lnTo>
                  <a:pt x="7621281" y="2334018"/>
                </a:lnTo>
                <a:lnTo>
                  <a:pt x="0" y="2334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297568" y="552129"/>
            <a:ext cx="9845566" cy="6165786"/>
          </a:xfrm>
          <a:custGeom>
            <a:avLst/>
            <a:gdLst/>
            <a:ahLst/>
            <a:cxnLst/>
            <a:rect l="l" t="t" r="r" b="b"/>
            <a:pathLst>
              <a:path w="9845566" h="6165786">
                <a:moveTo>
                  <a:pt x="0" y="0"/>
                </a:moveTo>
                <a:lnTo>
                  <a:pt x="9845566" y="0"/>
                </a:lnTo>
                <a:lnTo>
                  <a:pt x="9845566" y="6165785"/>
                </a:lnTo>
                <a:lnTo>
                  <a:pt x="0" y="616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TextBox 69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9621651" y="0"/>
            <a:ext cx="7197400" cy="9517615"/>
          </a:xfrm>
          <a:custGeom>
            <a:avLst/>
            <a:gdLst/>
            <a:ahLst/>
            <a:cxnLst/>
            <a:rect l="l" t="t" r="r" b="b"/>
            <a:pathLst>
              <a:path w="7197400" h="9517615">
                <a:moveTo>
                  <a:pt x="0" y="0"/>
                </a:moveTo>
                <a:lnTo>
                  <a:pt x="7197400" y="0"/>
                </a:lnTo>
                <a:lnTo>
                  <a:pt x="7197400" y="9517615"/>
                </a:lnTo>
                <a:lnTo>
                  <a:pt x="0" y="9517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373530" y="5143500"/>
            <a:ext cx="7422076" cy="2542061"/>
          </a:xfrm>
          <a:custGeom>
            <a:avLst/>
            <a:gdLst/>
            <a:ahLst/>
            <a:cxnLst/>
            <a:rect l="l" t="t" r="r" b="b"/>
            <a:pathLst>
              <a:path w="7422076" h="2542061">
                <a:moveTo>
                  <a:pt x="0" y="0"/>
                </a:moveTo>
                <a:lnTo>
                  <a:pt x="7422076" y="0"/>
                </a:lnTo>
                <a:lnTo>
                  <a:pt x="7422076" y="2542061"/>
                </a:lnTo>
                <a:lnTo>
                  <a:pt x="0" y="2542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0460" cy="4274726"/>
            </a:xfrm>
            <a:custGeom>
              <a:avLst/>
              <a:gdLst/>
              <a:ahLst/>
              <a:cxnLst/>
              <a:rect l="l" t="t" r="r" b="b"/>
              <a:pathLst>
                <a:path w="2180460" h="4274726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09272" y="2705279"/>
            <a:ext cx="16457354" cy="16457354"/>
          </a:xfrm>
          <a:custGeom>
            <a:avLst/>
            <a:gdLst/>
            <a:ahLst/>
            <a:cxnLst/>
            <a:rect l="l" t="t" r="r" b="b"/>
            <a:pathLst>
              <a:path w="16457354" h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2188" cy="719917"/>
              <a:chOff x="0" y="0"/>
              <a:chExt cx="39938" cy="1422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989831" y="4905349"/>
            <a:ext cx="478289" cy="47828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989831" y="5802737"/>
            <a:ext cx="478289" cy="4782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b="1" u="non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89831" y="6790869"/>
            <a:ext cx="478289" cy="47828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b="1" u="non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230632" y="4905349"/>
            <a:ext cx="478289" cy="47828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b="1" u="non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230632" y="5802737"/>
            <a:ext cx="478289" cy="47828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7CD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5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230632" y="6790869"/>
            <a:ext cx="478289" cy="47828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BF7E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6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-10800000">
            <a:off x="13103608" y="3364758"/>
            <a:ext cx="2403630" cy="2208879"/>
          </a:xfrm>
          <a:custGeom>
            <a:avLst/>
            <a:gdLst/>
            <a:ahLst/>
            <a:cxnLst/>
            <a:rect l="l" t="t" r="r" b="b"/>
            <a:pathLst>
              <a:path w="2403630" h="2208879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79" b="-2015"/>
            </a:stretch>
          </a:blipFill>
        </p:spPr>
      </p:sp>
      <p:grpSp>
        <p:nvGrpSpPr>
          <p:cNvPr id="38" name="Group 38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930752" cy="743429"/>
              <a:chOff x="0" y="0"/>
              <a:chExt cx="812800" cy="31296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645912" y="6190083"/>
            <a:ext cx="1346392" cy="412749"/>
            <a:chOff x="0" y="0"/>
            <a:chExt cx="597833" cy="18327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625882" y="6505122"/>
            <a:ext cx="151641" cy="1396130"/>
            <a:chOff x="0" y="0"/>
            <a:chExt cx="39938" cy="367705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4868121" y="6505122"/>
            <a:ext cx="151641" cy="1396130"/>
            <a:chOff x="0" y="0"/>
            <a:chExt cx="39938" cy="36770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74" name="TextBox 74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id="79" name="Group 79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5" name="Group 85"/>
          <p:cNvGrpSpPr/>
          <p:nvPr/>
        </p:nvGrpSpPr>
        <p:grpSpPr>
          <a:xfrm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id="86" name="Group 86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92" name="TextBox 92"/>
          <p:cNvSpPr txBox="1"/>
          <p:nvPr/>
        </p:nvSpPr>
        <p:spPr>
          <a:xfrm>
            <a:off x="2617232" y="5020824"/>
            <a:ext cx="2770263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b="1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UDERSTANDING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2617232" y="5778669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1999" b="1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EXTRACT FEATURE</a:t>
            </a:r>
          </a:p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b="1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2613849" y="6906344"/>
            <a:ext cx="3592661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b="1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PRE-PROCESSING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6858033" y="5020824"/>
            <a:ext cx="2770263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b="1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6858033" y="5918213"/>
            <a:ext cx="2770263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b="1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CHOSSE THE BEST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6854651" y="6906344"/>
            <a:ext cx="3592661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b="1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352539" y="2558013"/>
            <a:ext cx="14238408" cy="101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1"/>
              </a:lnSpc>
              <a:spcBef>
                <a:spcPct val="0"/>
              </a:spcBef>
            </a:pPr>
            <a:r>
              <a:rPr lang="en-US" sz="3601" b="1" spc="7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STEPS OF PROJECT : </a:t>
            </a:r>
          </a:p>
          <a:p>
            <a:pPr marL="0" lvl="0" indent="0" algn="l">
              <a:lnSpc>
                <a:spcPts val="3961"/>
              </a:lnSpc>
              <a:spcBef>
                <a:spcPct val="0"/>
              </a:spcBef>
            </a:pPr>
            <a:endParaRPr lang="en-US" sz="3601" b="1" spc="72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323980" y="298475"/>
            <a:ext cx="9811792" cy="2735037"/>
          </a:xfrm>
          <a:custGeom>
            <a:avLst/>
            <a:gdLst/>
            <a:ahLst/>
            <a:cxnLst/>
            <a:rect l="l" t="t" r="r" b="b"/>
            <a:pathLst>
              <a:path w="9811792" h="2735037">
                <a:moveTo>
                  <a:pt x="0" y="0"/>
                </a:moveTo>
                <a:lnTo>
                  <a:pt x="9811792" y="0"/>
                </a:lnTo>
                <a:lnTo>
                  <a:pt x="9811792" y="2735037"/>
                </a:lnTo>
                <a:lnTo>
                  <a:pt x="0" y="2735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333505" y="3474991"/>
            <a:ext cx="9811792" cy="2514272"/>
          </a:xfrm>
          <a:custGeom>
            <a:avLst/>
            <a:gdLst/>
            <a:ahLst/>
            <a:cxnLst/>
            <a:rect l="l" t="t" r="r" b="b"/>
            <a:pathLst>
              <a:path w="9811792" h="2514272">
                <a:moveTo>
                  <a:pt x="0" y="0"/>
                </a:moveTo>
                <a:lnTo>
                  <a:pt x="9811792" y="0"/>
                </a:lnTo>
                <a:lnTo>
                  <a:pt x="9811792" y="2514272"/>
                </a:lnTo>
                <a:lnTo>
                  <a:pt x="0" y="2514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u="none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CHOOSEING THE BEST MODE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247122" y="196772"/>
            <a:ext cx="10040878" cy="4455640"/>
          </a:xfrm>
          <a:custGeom>
            <a:avLst/>
            <a:gdLst/>
            <a:ahLst/>
            <a:cxnLst/>
            <a:rect l="l" t="t" r="r" b="b"/>
            <a:pathLst>
              <a:path w="10040878" h="4455640">
                <a:moveTo>
                  <a:pt x="0" y="0"/>
                </a:moveTo>
                <a:lnTo>
                  <a:pt x="10040878" y="0"/>
                </a:lnTo>
                <a:lnTo>
                  <a:pt x="10040878" y="4455640"/>
                </a:lnTo>
                <a:lnTo>
                  <a:pt x="0" y="4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300974" y="4890884"/>
            <a:ext cx="7007530" cy="5215141"/>
          </a:xfrm>
          <a:custGeom>
            <a:avLst/>
            <a:gdLst/>
            <a:ahLst/>
            <a:cxnLst/>
            <a:rect l="l" t="t" r="r" b="b"/>
            <a:pathLst>
              <a:path w="7007530" h="5215141">
                <a:moveTo>
                  <a:pt x="0" y="0"/>
                </a:moveTo>
                <a:lnTo>
                  <a:pt x="7007530" y="0"/>
                </a:lnTo>
                <a:lnTo>
                  <a:pt x="7007530" y="5215141"/>
                </a:lnTo>
                <a:lnTo>
                  <a:pt x="0" y="5215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744324" y="323889"/>
            <a:ext cx="8952055" cy="1958262"/>
          </a:xfrm>
          <a:custGeom>
            <a:avLst/>
            <a:gdLst/>
            <a:ahLst/>
            <a:cxnLst/>
            <a:rect l="l" t="t" r="r" b="b"/>
            <a:pathLst>
              <a:path w="8952055" h="1958262">
                <a:moveTo>
                  <a:pt x="0" y="0"/>
                </a:moveTo>
                <a:lnTo>
                  <a:pt x="8952055" y="0"/>
                </a:lnTo>
                <a:lnTo>
                  <a:pt x="8952055" y="1958262"/>
                </a:lnTo>
                <a:lnTo>
                  <a:pt x="0" y="1958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567703" y="3183767"/>
            <a:ext cx="7305297" cy="5564685"/>
          </a:xfrm>
          <a:custGeom>
            <a:avLst/>
            <a:gdLst/>
            <a:ahLst/>
            <a:cxnLst/>
            <a:rect l="l" t="t" r="r" b="b"/>
            <a:pathLst>
              <a:path w="7305297" h="5564685">
                <a:moveTo>
                  <a:pt x="0" y="0"/>
                </a:moveTo>
                <a:lnTo>
                  <a:pt x="7305297" y="0"/>
                </a:lnTo>
                <a:lnTo>
                  <a:pt x="7305297" y="5564684"/>
                </a:lnTo>
                <a:lnTo>
                  <a:pt x="0" y="5564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502321" y="552129"/>
            <a:ext cx="9436061" cy="2559532"/>
          </a:xfrm>
          <a:custGeom>
            <a:avLst/>
            <a:gdLst/>
            <a:ahLst/>
            <a:cxnLst/>
            <a:rect l="l" t="t" r="r" b="b"/>
            <a:pathLst>
              <a:path w="9436061" h="2559532">
                <a:moveTo>
                  <a:pt x="0" y="0"/>
                </a:moveTo>
                <a:lnTo>
                  <a:pt x="9436061" y="0"/>
                </a:lnTo>
                <a:lnTo>
                  <a:pt x="9436061" y="2559531"/>
                </a:lnTo>
                <a:lnTo>
                  <a:pt x="0" y="25595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137194" y="3918736"/>
            <a:ext cx="7335090" cy="5591715"/>
          </a:xfrm>
          <a:custGeom>
            <a:avLst/>
            <a:gdLst/>
            <a:ahLst/>
            <a:cxnLst/>
            <a:rect l="l" t="t" r="r" b="b"/>
            <a:pathLst>
              <a:path w="7335090" h="5591715">
                <a:moveTo>
                  <a:pt x="0" y="0"/>
                </a:moveTo>
                <a:lnTo>
                  <a:pt x="7335090" y="0"/>
                </a:lnTo>
                <a:lnTo>
                  <a:pt x="7335090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447562" y="552129"/>
            <a:ext cx="9545578" cy="3550901"/>
          </a:xfrm>
          <a:custGeom>
            <a:avLst/>
            <a:gdLst/>
            <a:ahLst/>
            <a:cxnLst/>
            <a:rect l="l" t="t" r="r" b="b"/>
            <a:pathLst>
              <a:path w="9545578" h="3550901">
                <a:moveTo>
                  <a:pt x="0" y="0"/>
                </a:moveTo>
                <a:lnTo>
                  <a:pt x="9545578" y="0"/>
                </a:lnTo>
                <a:lnTo>
                  <a:pt x="9545578" y="3550901"/>
                </a:lnTo>
                <a:lnTo>
                  <a:pt x="0" y="3550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788715" y="4824199"/>
            <a:ext cx="8032048" cy="2630142"/>
          </a:xfrm>
          <a:custGeom>
            <a:avLst/>
            <a:gdLst/>
            <a:ahLst/>
            <a:cxnLst/>
            <a:rect l="l" t="t" r="r" b="b"/>
            <a:pathLst>
              <a:path w="8032048" h="2630142">
                <a:moveTo>
                  <a:pt x="0" y="0"/>
                </a:moveTo>
                <a:lnTo>
                  <a:pt x="8032048" y="0"/>
                </a:lnTo>
                <a:lnTo>
                  <a:pt x="8032048" y="2630142"/>
                </a:lnTo>
                <a:lnTo>
                  <a:pt x="0" y="26301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391317" y="285429"/>
            <a:ext cx="9772368" cy="4285045"/>
          </a:xfrm>
          <a:custGeom>
            <a:avLst/>
            <a:gdLst/>
            <a:ahLst/>
            <a:cxnLst/>
            <a:rect l="l" t="t" r="r" b="b"/>
            <a:pathLst>
              <a:path w="9772368" h="4285045">
                <a:moveTo>
                  <a:pt x="0" y="0"/>
                </a:moveTo>
                <a:lnTo>
                  <a:pt x="9772368" y="0"/>
                </a:lnTo>
                <a:lnTo>
                  <a:pt x="9772368" y="4285044"/>
                </a:lnTo>
                <a:lnTo>
                  <a:pt x="0" y="4285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9337867" y="5292792"/>
            <a:ext cx="7764968" cy="2504828"/>
          </a:xfrm>
          <a:custGeom>
            <a:avLst/>
            <a:gdLst/>
            <a:ahLst/>
            <a:cxnLst/>
            <a:rect l="l" t="t" r="r" b="b"/>
            <a:pathLst>
              <a:path w="7764968" h="2504828">
                <a:moveTo>
                  <a:pt x="0" y="0"/>
                </a:moveTo>
                <a:lnTo>
                  <a:pt x="7764968" y="0"/>
                </a:lnTo>
                <a:lnTo>
                  <a:pt x="7764968" y="2504828"/>
                </a:lnTo>
                <a:lnTo>
                  <a:pt x="0" y="25048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742422" y="552129"/>
            <a:ext cx="9149048" cy="3454790"/>
          </a:xfrm>
          <a:custGeom>
            <a:avLst/>
            <a:gdLst/>
            <a:ahLst/>
            <a:cxnLst/>
            <a:rect l="l" t="t" r="r" b="b"/>
            <a:pathLst>
              <a:path w="9149048" h="3454790">
                <a:moveTo>
                  <a:pt x="0" y="0"/>
                </a:moveTo>
                <a:lnTo>
                  <a:pt x="9149048" y="0"/>
                </a:lnTo>
                <a:lnTo>
                  <a:pt x="9149048" y="3454789"/>
                </a:lnTo>
                <a:lnTo>
                  <a:pt x="0" y="34547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8794075" y="5143500"/>
            <a:ext cx="8021328" cy="2502066"/>
          </a:xfrm>
          <a:custGeom>
            <a:avLst/>
            <a:gdLst/>
            <a:ahLst/>
            <a:cxnLst/>
            <a:rect l="l" t="t" r="r" b="b"/>
            <a:pathLst>
              <a:path w="8021328" h="2502066">
                <a:moveTo>
                  <a:pt x="0" y="0"/>
                </a:moveTo>
                <a:lnTo>
                  <a:pt x="8021328" y="0"/>
                </a:lnTo>
                <a:lnTo>
                  <a:pt x="8021328" y="2502066"/>
                </a:lnTo>
                <a:lnTo>
                  <a:pt x="0" y="2502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5007501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8929794" y="1779779"/>
            <a:ext cx="8581115" cy="5203442"/>
          </a:xfrm>
          <a:custGeom>
            <a:avLst/>
            <a:gdLst/>
            <a:ahLst/>
            <a:cxnLst/>
            <a:rect l="l" t="t" r="r" b="b"/>
            <a:pathLst>
              <a:path w="8581115" h="5203442">
                <a:moveTo>
                  <a:pt x="0" y="0"/>
                </a:moveTo>
                <a:lnTo>
                  <a:pt x="8581115" y="0"/>
                </a:lnTo>
                <a:lnTo>
                  <a:pt x="8581115" y="5203442"/>
                </a:lnTo>
                <a:lnTo>
                  <a:pt x="0" y="5203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9" name="TextBox 69"/>
          <p:cNvSpPr txBox="1"/>
          <p:nvPr/>
        </p:nvSpPr>
        <p:spPr>
          <a:xfrm>
            <a:off x="1802992" y="1095375"/>
            <a:ext cx="543599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SAVE MODLE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224156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13220351" y="6545206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672429" y="831850"/>
            <a:ext cx="11215802" cy="8623300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>
            <a:off x="37353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8" name="TextBox 68"/>
          <p:cNvSpPr txBox="1"/>
          <p:nvPr/>
        </p:nvSpPr>
        <p:spPr>
          <a:xfrm>
            <a:off x="1802992" y="1095375"/>
            <a:ext cx="543599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 dirty="0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USING FLASK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6696E67-8D83-DF94-9776-C8D765220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844" y="150882"/>
            <a:ext cx="8289135" cy="85804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820461" y="1103891"/>
            <a:ext cx="11215802" cy="8623300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1368" y="822647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7341287" y="665518"/>
            <a:ext cx="13664400" cy="8955963"/>
            <a:chOff x="0" y="0"/>
            <a:chExt cx="18219200" cy="11941284"/>
          </a:xfrm>
        </p:grpSpPr>
        <p:grpSp>
          <p:nvGrpSpPr>
            <p:cNvPr id="7" name="Group 7"/>
            <p:cNvGrpSpPr/>
            <p:nvPr/>
          </p:nvGrpSpPr>
          <p:grpSpPr>
            <a:xfrm>
              <a:off x="1095900" y="0"/>
              <a:ext cx="16027400" cy="218831"/>
              <a:chOff x="0" y="0"/>
              <a:chExt cx="3165906" cy="4322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429547"/>
              <a:ext cx="2788000" cy="93675"/>
              <a:chOff x="0" y="0"/>
              <a:chExt cx="547795" cy="184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570400" y="2429547"/>
              <a:ext cx="2788000" cy="93675"/>
              <a:chOff x="0" y="0"/>
              <a:chExt cx="547795" cy="184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860800" y="242954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5431200" y="242954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715600" y="242954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7213369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1570400" y="7213369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860800" y="721336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5431200" y="721336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7715600" y="721336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095900" y="4733938"/>
              <a:ext cx="16027400" cy="218831"/>
              <a:chOff x="0" y="0"/>
              <a:chExt cx="3165906" cy="432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095900" y="9577291"/>
              <a:ext cx="16027400" cy="218831"/>
              <a:chOff x="0" y="0"/>
              <a:chExt cx="3165906" cy="4322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743600" y="9686706"/>
              <a:ext cx="14954403" cy="2254578"/>
              <a:chOff x="0" y="0"/>
              <a:chExt cx="2953956" cy="445349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2953956" cy="445349"/>
              </a:xfrm>
              <a:custGeom>
                <a:avLst/>
                <a:gdLst/>
                <a:ahLst/>
                <a:cxnLst/>
                <a:rect l="l" t="t" r="r" b="b"/>
                <a:pathLst>
                  <a:path w="2953956" h="445349">
                    <a:moveTo>
                      <a:pt x="0" y="0"/>
                    </a:moveTo>
                    <a:lnTo>
                      <a:pt x="2953956" y="0"/>
                    </a:lnTo>
                    <a:lnTo>
                      <a:pt x="2953956" y="445349"/>
                    </a:lnTo>
                    <a:lnTo>
                      <a:pt x="0" y="445349"/>
                    </a:lnTo>
                    <a:close/>
                  </a:path>
                </a:pathLst>
              </a:custGeom>
              <a:solidFill>
                <a:srgbClr val="F5F1D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2953956" cy="569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49" name="Freeform 49"/>
          <p:cNvSpPr/>
          <p:nvPr/>
        </p:nvSpPr>
        <p:spPr>
          <a:xfrm>
            <a:off x="8764514" y="417262"/>
            <a:ext cx="6946809" cy="2926343"/>
          </a:xfrm>
          <a:custGeom>
            <a:avLst/>
            <a:gdLst/>
            <a:ahLst/>
            <a:cxnLst/>
            <a:rect l="l" t="t" r="r" b="b"/>
            <a:pathLst>
              <a:path w="6946809" h="2926343">
                <a:moveTo>
                  <a:pt x="0" y="0"/>
                </a:moveTo>
                <a:lnTo>
                  <a:pt x="6946808" y="0"/>
                </a:lnTo>
                <a:lnTo>
                  <a:pt x="6946808" y="2926343"/>
                </a:lnTo>
                <a:lnTo>
                  <a:pt x="0" y="2926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9643431" y="3514602"/>
            <a:ext cx="5188974" cy="5743698"/>
          </a:xfrm>
          <a:custGeom>
            <a:avLst/>
            <a:gdLst/>
            <a:ahLst/>
            <a:cxnLst/>
            <a:rect l="l" t="t" r="r" b="b"/>
            <a:pathLst>
              <a:path w="5188974" h="5743698">
                <a:moveTo>
                  <a:pt x="0" y="0"/>
                </a:moveTo>
                <a:lnTo>
                  <a:pt x="5188974" y="0"/>
                </a:lnTo>
                <a:lnTo>
                  <a:pt x="5188974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732865" y="2861640"/>
            <a:ext cx="6830177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1 ) UNDERSTANDINGDATA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820461" y="1103891"/>
            <a:ext cx="11215802" cy="8623300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1368" y="822647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8740969" y="665518"/>
            <a:ext cx="13664400" cy="8955963"/>
            <a:chOff x="0" y="0"/>
            <a:chExt cx="18219200" cy="11941284"/>
          </a:xfrm>
        </p:grpSpPr>
        <p:grpSp>
          <p:nvGrpSpPr>
            <p:cNvPr id="7" name="Group 7"/>
            <p:cNvGrpSpPr/>
            <p:nvPr/>
          </p:nvGrpSpPr>
          <p:grpSpPr>
            <a:xfrm>
              <a:off x="1095900" y="0"/>
              <a:ext cx="16027400" cy="218831"/>
              <a:chOff x="0" y="0"/>
              <a:chExt cx="3165906" cy="4322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429547"/>
              <a:ext cx="2788000" cy="93675"/>
              <a:chOff x="0" y="0"/>
              <a:chExt cx="547795" cy="184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570400" y="2429547"/>
              <a:ext cx="2788000" cy="93675"/>
              <a:chOff x="0" y="0"/>
              <a:chExt cx="547795" cy="184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860800" y="242954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5431200" y="242954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715600" y="242954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7213369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1570400" y="7213369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860800" y="721336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5431200" y="721336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7715600" y="721336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095900" y="4733938"/>
              <a:ext cx="16027400" cy="218831"/>
              <a:chOff x="0" y="0"/>
              <a:chExt cx="3165906" cy="432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095900" y="9577291"/>
              <a:ext cx="16027400" cy="218831"/>
              <a:chOff x="0" y="0"/>
              <a:chExt cx="3165906" cy="4322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743600" y="9686706"/>
              <a:ext cx="14954403" cy="2254578"/>
              <a:chOff x="0" y="0"/>
              <a:chExt cx="2953956" cy="445349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2953956" cy="445349"/>
              </a:xfrm>
              <a:custGeom>
                <a:avLst/>
                <a:gdLst/>
                <a:ahLst/>
                <a:cxnLst/>
                <a:rect l="l" t="t" r="r" b="b"/>
                <a:pathLst>
                  <a:path w="2953956" h="445349">
                    <a:moveTo>
                      <a:pt x="0" y="0"/>
                    </a:moveTo>
                    <a:lnTo>
                      <a:pt x="2953956" y="0"/>
                    </a:lnTo>
                    <a:lnTo>
                      <a:pt x="2953956" y="445349"/>
                    </a:lnTo>
                    <a:lnTo>
                      <a:pt x="0" y="445349"/>
                    </a:lnTo>
                    <a:close/>
                  </a:path>
                </a:pathLst>
              </a:custGeom>
              <a:solidFill>
                <a:srgbClr val="F5F1D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2953956" cy="569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49" name="Freeform 49"/>
          <p:cNvSpPr/>
          <p:nvPr/>
        </p:nvSpPr>
        <p:spPr>
          <a:xfrm>
            <a:off x="8099090" y="151234"/>
            <a:ext cx="10188910" cy="2897752"/>
          </a:xfrm>
          <a:custGeom>
            <a:avLst/>
            <a:gdLst/>
            <a:ahLst/>
            <a:cxnLst/>
            <a:rect l="l" t="t" r="r" b="b"/>
            <a:pathLst>
              <a:path w="10188910" h="2897752">
                <a:moveTo>
                  <a:pt x="0" y="0"/>
                </a:moveTo>
                <a:lnTo>
                  <a:pt x="10188910" y="0"/>
                </a:lnTo>
                <a:lnTo>
                  <a:pt x="10188910" y="2897752"/>
                </a:lnTo>
                <a:lnTo>
                  <a:pt x="0" y="2897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4" b="-544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8099090" y="4308317"/>
            <a:ext cx="10188910" cy="2591711"/>
          </a:xfrm>
          <a:custGeom>
            <a:avLst/>
            <a:gdLst/>
            <a:ahLst/>
            <a:cxnLst/>
            <a:rect l="l" t="t" r="r" b="b"/>
            <a:pathLst>
              <a:path w="10188910" h="2591711">
                <a:moveTo>
                  <a:pt x="0" y="0"/>
                </a:moveTo>
                <a:lnTo>
                  <a:pt x="10188910" y="0"/>
                </a:lnTo>
                <a:lnTo>
                  <a:pt x="10188910" y="2591711"/>
                </a:lnTo>
                <a:lnTo>
                  <a:pt x="0" y="2591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44" b="-1844"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732865" y="2861640"/>
            <a:ext cx="6830177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1 ) UNDERSTANDINGDATA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820461" y="1103891"/>
            <a:ext cx="11215802" cy="8623300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1368" y="822647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8800530" y="937559"/>
            <a:ext cx="13664400" cy="8955963"/>
            <a:chOff x="0" y="0"/>
            <a:chExt cx="18219200" cy="11941284"/>
          </a:xfrm>
        </p:grpSpPr>
        <p:grpSp>
          <p:nvGrpSpPr>
            <p:cNvPr id="7" name="Group 7"/>
            <p:cNvGrpSpPr/>
            <p:nvPr/>
          </p:nvGrpSpPr>
          <p:grpSpPr>
            <a:xfrm>
              <a:off x="1095900" y="0"/>
              <a:ext cx="16027400" cy="218831"/>
              <a:chOff x="0" y="0"/>
              <a:chExt cx="3165906" cy="4322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429547"/>
              <a:ext cx="2788000" cy="93675"/>
              <a:chOff x="0" y="0"/>
              <a:chExt cx="547795" cy="184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570400" y="2429547"/>
              <a:ext cx="2788000" cy="93675"/>
              <a:chOff x="0" y="0"/>
              <a:chExt cx="547795" cy="184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860800" y="242954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5431200" y="242954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715600" y="242954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7213369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1570400" y="7213369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860800" y="721336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5431200" y="721336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7715600" y="721336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095900" y="4733938"/>
              <a:ext cx="16027400" cy="218831"/>
              <a:chOff x="0" y="0"/>
              <a:chExt cx="3165906" cy="432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095900" y="9577291"/>
              <a:ext cx="16027400" cy="218831"/>
              <a:chOff x="0" y="0"/>
              <a:chExt cx="3165906" cy="4322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743600" y="9686706"/>
              <a:ext cx="14954403" cy="2254578"/>
              <a:chOff x="0" y="0"/>
              <a:chExt cx="2953956" cy="445349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2953956" cy="445349"/>
              </a:xfrm>
              <a:custGeom>
                <a:avLst/>
                <a:gdLst/>
                <a:ahLst/>
                <a:cxnLst/>
                <a:rect l="l" t="t" r="r" b="b"/>
                <a:pathLst>
                  <a:path w="2953956" h="445349">
                    <a:moveTo>
                      <a:pt x="0" y="0"/>
                    </a:moveTo>
                    <a:lnTo>
                      <a:pt x="2953956" y="0"/>
                    </a:lnTo>
                    <a:lnTo>
                      <a:pt x="2953956" y="445349"/>
                    </a:lnTo>
                    <a:lnTo>
                      <a:pt x="0" y="445349"/>
                    </a:lnTo>
                    <a:close/>
                  </a:path>
                </a:pathLst>
              </a:custGeom>
              <a:solidFill>
                <a:srgbClr val="F5F1D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2953956" cy="569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49" name="Freeform 49"/>
          <p:cNvSpPr/>
          <p:nvPr/>
        </p:nvSpPr>
        <p:spPr>
          <a:xfrm>
            <a:off x="9975449" y="0"/>
            <a:ext cx="6324824" cy="6439821"/>
          </a:xfrm>
          <a:custGeom>
            <a:avLst/>
            <a:gdLst/>
            <a:ahLst/>
            <a:cxnLst/>
            <a:rect l="l" t="t" r="r" b="b"/>
            <a:pathLst>
              <a:path w="6324824" h="6439821">
                <a:moveTo>
                  <a:pt x="0" y="0"/>
                </a:moveTo>
                <a:lnTo>
                  <a:pt x="6324824" y="0"/>
                </a:lnTo>
                <a:lnTo>
                  <a:pt x="6324824" y="6439821"/>
                </a:lnTo>
                <a:lnTo>
                  <a:pt x="0" y="643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9975449" y="6357681"/>
            <a:ext cx="6324824" cy="3929319"/>
          </a:xfrm>
          <a:custGeom>
            <a:avLst/>
            <a:gdLst/>
            <a:ahLst/>
            <a:cxnLst/>
            <a:rect l="l" t="t" r="r" b="b"/>
            <a:pathLst>
              <a:path w="6324824" h="3929319">
                <a:moveTo>
                  <a:pt x="0" y="0"/>
                </a:moveTo>
                <a:lnTo>
                  <a:pt x="6324824" y="0"/>
                </a:lnTo>
                <a:lnTo>
                  <a:pt x="6324824" y="3929319"/>
                </a:lnTo>
                <a:lnTo>
                  <a:pt x="0" y="392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732865" y="2861640"/>
            <a:ext cx="6830177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1 ) UNDERSTANDINGDATA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820461" y="1103891"/>
            <a:ext cx="11215802" cy="8623300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1368" y="822647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5" y="0"/>
                </a:lnTo>
                <a:lnTo>
                  <a:pt x="937545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8800530" y="937559"/>
            <a:ext cx="13664400" cy="8955963"/>
            <a:chOff x="0" y="0"/>
            <a:chExt cx="18219200" cy="11941284"/>
          </a:xfrm>
        </p:grpSpPr>
        <p:grpSp>
          <p:nvGrpSpPr>
            <p:cNvPr id="7" name="Group 7"/>
            <p:cNvGrpSpPr/>
            <p:nvPr/>
          </p:nvGrpSpPr>
          <p:grpSpPr>
            <a:xfrm>
              <a:off x="1095900" y="0"/>
              <a:ext cx="16027400" cy="218831"/>
              <a:chOff x="0" y="0"/>
              <a:chExt cx="3165906" cy="4322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429547"/>
              <a:ext cx="2788000" cy="93675"/>
              <a:chOff x="0" y="0"/>
              <a:chExt cx="547795" cy="184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570400" y="2429547"/>
              <a:ext cx="2788000" cy="93675"/>
              <a:chOff x="0" y="0"/>
              <a:chExt cx="547795" cy="184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860800" y="242954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5431200" y="242954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715600" y="242954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7213369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1570400" y="7213369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860800" y="721336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5431200" y="721336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7715600" y="721336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095900" y="4733938"/>
              <a:ext cx="16027400" cy="218831"/>
              <a:chOff x="0" y="0"/>
              <a:chExt cx="3165906" cy="432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095900" y="9577291"/>
              <a:ext cx="16027400" cy="218831"/>
              <a:chOff x="0" y="0"/>
              <a:chExt cx="3165906" cy="4322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743600" y="9686706"/>
              <a:ext cx="14954403" cy="2254578"/>
              <a:chOff x="0" y="0"/>
              <a:chExt cx="2953956" cy="445349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2953956" cy="445349"/>
              </a:xfrm>
              <a:custGeom>
                <a:avLst/>
                <a:gdLst/>
                <a:ahLst/>
                <a:cxnLst/>
                <a:rect l="l" t="t" r="r" b="b"/>
                <a:pathLst>
                  <a:path w="2953956" h="445349">
                    <a:moveTo>
                      <a:pt x="0" y="0"/>
                    </a:moveTo>
                    <a:lnTo>
                      <a:pt x="2953956" y="0"/>
                    </a:lnTo>
                    <a:lnTo>
                      <a:pt x="2953956" y="445349"/>
                    </a:lnTo>
                    <a:lnTo>
                      <a:pt x="0" y="445349"/>
                    </a:lnTo>
                    <a:close/>
                  </a:path>
                </a:pathLst>
              </a:custGeom>
              <a:solidFill>
                <a:srgbClr val="F5F1D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2953956" cy="569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49" name="Freeform 49"/>
          <p:cNvSpPr/>
          <p:nvPr/>
        </p:nvSpPr>
        <p:spPr>
          <a:xfrm>
            <a:off x="9423405" y="0"/>
            <a:ext cx="7640482" cy="7702600"/>
          </a:xfrm>
          <a:custGeom>
            <a:avLst/>
            <a:gdLst/>
            <a:ahLst/>
            <a:cxnLst/>
            <a:rect l="l" t="t" r="r" b="b"/>
            <a:pathLst>
              <a:path w="7640482" h="7702600">
                <a:moveTo>
                  <a:pt x="0" y="0"/>
                </a:moveTo>
                <a:lnTo>
                  <a:pt x="7640482" y="0"/>
                </a:lnTo>
                <a:lnTo>
                  <a:pt x="7640482" y="7702600"/>
                </a:lnTo>
                <a:lnTo>
                  <a:pt x="0" y="7702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732865" y="2861640"/>
            <a:ext cx="6830177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600" b="1" spc="72">
                <a:solidFill>
                  <a:srgbClr val="F882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1 ) UNDERSTANDINGDATA</a:t>
            </a:r>
          </a:p>
        </p:txBody>
      </p:sp>
      <p:sp>
        <p:nvSpPr>
          <p:cNvPr id="51" name="Freeform 51"/>
          <p:cNvSpPr/>
          <p:nvPr/>
        </p:nvSpPr>
        <p:spPr>
          <a:xfrm>
            <a:off x="8381142" y="8288491"/>
            <a:ext cx="9725008" cy="1405348"/>
          </a:xfrm>
          <a:custGeom>
            <a:avLst/>
            <a:gdLst/>
            <a:ahLst/>
            <a:cxnLst/>
            <a:rect l="l" t="t" r="r" b="b"/>
            <a:pathLst>
              <a:path w="9725008" h="1405348">
                <a:moveTo>
                  <a:pt x="0" y="0"/>
                </a:moveTo>
                <a:lnTo>
                  <a:pt x="9725008" y="0"/>
                </a:lnTo>
                <a:lnTo>
                  <a:pt x="9725008" y="1405348"/>
                </a:lnTo>
                <a:lnTo>
                  <a:pt x="0" y="1405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445</Words>
  <Application>Microsoft Office PowerPoint</Application>
  <PresentationFormat>Custom</PresentationFormat>
  <Paragraphs>138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PT Sans</vt:lpstr>
      <vt:lpstr>Calibri</vt:lpstr>
      <vt:lpstr>Montserrat Semi-Bold</vt:lpstr>
      <vt:lpstr>Montserrat Ultra-Bold</vt:lpstr>
      <vt:lpstr>PT Sans Bold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is best used with COMPARE: Car Insurance Comparison Shopping, free at ngpf.org &gt; curriculum &gt; insurance.</dc:title>
  <cp:lastModifiedBy>Abdallah Reda Elsayed Ghomary</cp:lastModifiedBy>
  <cp:revision>7</cp:revision>
  <dcterms:created xsi:type="dcterms:W3CDTF">2006-08-16T00:00:00Z</dcterms:created>
  <dcterms:modified xsi:type="dcterms:W3CDTF">2025-06-10T17:07:21Z</dcterms:modified>
  <dc:identifier>DAGp6cDrg2A</dc:identifier>
</cp:coreProperties>
</file>